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Open Sans SemiBold"/>
      <p:regular r:id="rId32"/>
      <p:bold r:id="rId33"/>
      <p:italic r:id="rId34"/>
      <p:boldItalic r:id="rId35"/>
    </p:embeddedFont>
    <p:embeddedFont>
      <p:font typeface="Lexend Deca"/>
      <p:regular r:id="rId36"/>
      <p:bold r:id="rId37"/>
    </p:embeddedFont>
    <p:embeddedFont>
      <p:font typeface="Open Sans Light"/>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4CBD08-E8BC-41E5-9A26-97224AD1D89B}">
  <a:tblStyle styleId="{A94CBD08-E8BC-41E5-9A26-97224AD1D8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Light-italic.fntdata"/><Relationship Id="rId20" Type="http://schemas.openxmlformats.org/officeDocument/2006/relationships/slide" Target="slides/slide13.xml"/><Relationship Id="rId42" Type="http://schemas.openxmlformats.org/officeDocument/2006/relationships/font" Target="fonts/OpenSans-regular.fntdata"/><Relationship Id="rId41" Type="http://schemas.openxmlformats.org/officeDocument/2006/relationships/font" Target="fonts/OpenSansLight-boldItalic.fntdata"/><Relationship Id="rId22" Type="http://schemas.openxmlformats.org/officeDocument/2006/relationships/slide" Target="slides/slide15.xml"/><Relationship Id="rId44" Type="http://schemas.openxmlformats.org/officeDocument/2006/relationships/font" Target="fonts/OpenSans-italic.fntdata"/><Relationship Id="rId21" Type="http://schemas.openxmlformats.org/officeDocument/2006/relationships/slide" Target="slides/slide14.xml"/><Relationship Id="rId43" Type="http://schemas.openxmlformats.org/officeDocument/2006/relationships/font" Target="fonts/OpenSans-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OpenSansSemiBold-bold.fntdata"/><Relationship Id="rId10" Type="http://schemas.openxmlformats.org/officeDocument/2006/relationships/slide" Target="slides/slide3.xml"/><Relationship Id="rId32" Type="http://schemas.openxmlformats.org/officeDocument/2006/relationships/font" Target="fonts/OpenSansSemiBold-regular.fntdata"/><Relationship Id="rId13" Type="http://schemas.openxmlformats.org/officeDocument/2006/relationships/slide" Target="slides/slide6.xml"/><Relationship Id="rId35" Type="http://schemas.openxmlformats.org/officeDocument/2006/relationships/font" Target="fonts/OpenSansSemiBold-boldItalic.fntdata"/><Relationship Id="rId12" Type="http://schemas.openxmlformats.org/officeDocument/2006/relationships/slide" Target="slides/slide5.xml"/><Relationship Id="rId34" Type="http://schemas.openxmlformats.org/officeDocument/2006/relationships/font" Target="fonts/OpenSansSemiBold-italic.fntdata"/><Relationship Id="rId15" Type="http://schemas.openxmlformats.org/officeDocument/2006/relationships/slide" Target="slides/slide8.xml"/><Relationship Id="rId37" Type="http://schemas.openxmlformats.org/officeDocument/2006/relationships/font" Target="fonts/LexendDeca-bold.fntdata"/><Relationship Id="rId14" Type="http://schemas.openxmlformats.org/officeDocument/2006/relationships/slide" Target="slides/slide7.xml"/><Relationship Id="rId36" Type="http://schemas.openxmlformats.org/officeDocument/2006/relationships/font" Target="fonts/LexendDeca-regular.fntdata"/><Relationship Id="rId17" Type="http://schemas.openxmlformats.org/officeDocument/2006/relationships/slide" Target="slides/slide10.xml"/><Relationship Id="rId39" Type="http://schemas.openxmlformats.org/officeDocument/2006/relationships/font" Target="fonts/OpenSansLight-bold.fntdata"/><Relationship Id="rId16" Type="http://schemas.openxmlformats.org/officeDocument/2006/relationships/slide" Target="slides/slide9.xml"/><Relationship Id="rId38" Type="http://schemas.openxmlformats.org/officeDocument/2006/relationships/font" Target="fonts/OpenSans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1752a8298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1752a82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to our presentation----predicting career shifts for data science candidates.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257ea439e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257ea439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257ea439e_1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257ea439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257ea439e_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257ea439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Candidates who are not pursuing any courses in the university right now are undergoing training for a longer period of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257ea439e_1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257ea439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257ea439e_1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257ea439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257ea439e_1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257ea439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257ea439e_1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257ea439e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by trying to get a better sense of which variables were most important. For that we fit a simple decision tree using rpart. In this tree, we can see that city development index was used in our first decision split. Candidates who live in a city development index that is higher than 62% are deemed to reject the job offer. The next decision variable is experience, candidates who don’t have more than 15 years of experience will accept the job offer. And the last </a:t>
            </a:r>
            <a:r>
              <a:rPr lang="en"/>
              <a:t>important</a:t>
            </a:r>
            <a:r>
              <a:rPr lang="en"/>
              <a:t> variable in this tree is training hours. Candidates who needed to train for less than 31 hours are going to accept the job offer. Now it is very important that I emphasize that this wasn’t a tree that we would actually use to predict a candidate’s job outcome, it is merely to give the audience a better understanding of what our decision trees may look like and what are the first few most important </a:t>
            </a:r>
            <a:r>
              <a:rPr lang="en"/>
              <a:t>decision criteria.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1752a8298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1752a829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1752a8298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1752a829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1752a8298_1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1752a829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257ea439e_3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257ea439e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First, let us introduce ourselves. This is…</a:t>
            </a:r>
            <a:endParaRPr>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243d0e2d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243d0e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257ea439e_1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257ea439e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695D46"/>
              </a:buClr>
              <a:buSzPts val="1500"/>
              <a:buFont typeface="Open Sans"/>
              <a:buChar char="●"/>
            </a:pPr>
            <a:r>
              <a:rPr lang="en" sz="1600">
                <a:solidFill>
                  <a:srgbClr val="08153D"/>
                </a:solidFill>
                <a:latin typeface="Lexend Deca"/>
                <a:ea typeface="Lexend Deca"/>
                <a:cs typeface="Lexend Deca"/>
                <a:sym typeface="Lexend Deca"/>
              </a:rPr>
              <a:t>All models have close accuracy scores, but we selected the Gradient Boost model which has better sensitivity as compared to the rest of the models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257ea439e_1_5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257ea439e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695D46"/>
              </a:buClr>
              <a:buSzPts val="1500"/>
              <a:buFont typeface="Open Sans"/>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257ea439e_1_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257ea439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7CB8F9"/>
              </a:buClr>
              <a:buSzPts val="1600"/>
              <a:buFont typeface="Open Sans Light"/>
              <a:buChar char="⬩"/>
            </a:pPr>
            <a:r>
              <a:rPr b="1" lang="en" sz="1600">
                <a:solidFill>
                  <a:srgbClr val="08153D"/>
                </a:solidFill>
                <a:latin typeface="Lexend Deca"/>
                <a:ea typeface="Lexend Deca"/>
                <a:cs typeface="Lexend Deca"/>
                <a:sym typeface="Lexend Deca"/>
              </a:rPr>
              <a:t>Low sensitivity rate (57.45%): </a:t>
            </a:r>
            <a:r>
              <a:rPr lang="en" sz="1600">
                <a:solidFill>
                  <a:srgbClr val="08153D"/>
                </a:solidFill>
                <a:latin typeface="Lexend Deca"/>
                <a:ea typeface="Lexend Deca"/>
                <a:cs typeface="Lexend Deca"/>
                <a:sym typeface="Lexend Deca"/>
              </a:rPr>
              <a:t>Not the best at predicting candidates who are going to be accepting job offers</a:t>
            </a:r>
            <a:endParaRPr sz="1600">
              <a:solidFill>
                <a:srgbClr val="08153D"/>
              </a:solidFill>
              <a:latin typeface="Lexend Deca"/>
              <a:ea typeface="Lexend Deca"/>
              <a:cs typeface="Lexend Deca"/>
              <a:sym typeface="Lexend Deca"/>
            </a:endParaRPr>
          </a:p>
          <a:p>
            <a:pPr indent="-330200" lvl="0" marL="457200" rtl="0" algn="l">
              <a:spcBef>
                <a:spcPts val="0"/>
              </a:spcBef>
              <a:spcAft>
                <a:spcPts val="0"/>
              </a:spcAft>
              <a:buClr>
                <a:srgbClr val="08153D"/>
              </a:buClr>
              <a:buSzPts val="1600"/>
              <a:buFont typeface="Lexend Deca"/>
              <a:buChar char="⬩"/>
            </a:pPr>
            <a:r>
              <a:rPr b="1" lang="en" sz="1600">
                <a:solidFill>
                  <a:srgbClr val="08153D"/>
                </a:solidFill>
                <a:latin typeface="Lexend Deca"/>
                <a:ea typeface="Lexend Deca"/>
                <a:cs typeface="Lexend Deca"/>
                <a:sym typeface="Lexend Deca"/>
              </a:rPr>
              <a:t>Imputation of values while cleaning data</a:t>
            </a:r>
            <a:r>
              <a:rPr lang="en" sz="1600">
                <a:solidFill>
                  <a:srgbClr val="08153D"/>
                </a:solidFill>
                <a:latin typeface="Lexend Deca"/>
                <a:ea typeface="Lexend Deca"/>
                <a:cs typeface="Lexend Deca"/>
                <a:sym typeface="Lexend Deca"/>
              </a:rPr>
              <a:t> (examples include changing values with: greater than 20 years of experience as 21, less than 1 year of experience as 0)</a:t>
            </a:r>
            <a:endParaRPr sz="1600">
              <a:solidFill>
                <a:srgbClr val="08153D"/>
              </a:solidFill>
              <a:latin typeface="Lexend Deca"/>
              <a:ea typeface="Lexend Deca"/>
              <a:cs typeface="Lexend Deca"/>
              <a:sym typeface="Lexend Dec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257ea439e_1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257ea439e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7CB8F9"/>
              </a:buClr>
              <a:buSzPts val="1600"/>
              <a:buFont typeface="Lexend Deca"/>
              <a:buChar char="⬩"/>
            </a:pPr>
            <a:r>
              <a:rPr lang="en" sz="1600">
                <a:solidFill>
                  <a:srgbClr val="08153D"/>
                </a:solidFill>
                <a:latin typeface="Lexend Deca"/>
                <a:ea typeface="Lexend Deca"/>
                <a:cs typeface="Lexend Deca"/>
                <a:sym typeface="Lexend Deca"/>
              </a:rPr>
              <a:t>Regression variables used in the model might not be the only variables that are good predictors of the city development index. Unknown variables such as GDP, income and population levels might be better indicators</a:t>
            </a:r>
            <a:endParaRPr sz="1600">
              <a:solidFill>
                <a:srgbClr val="08153D"/>
              </a:solidFill>
              <a:latin typeface="Lexend Deca"/>
              <a:ea typeface="Lexend Deca"/>
              <a:cs typeface="Lexend Deca"/>
              <a:sym typeface="Lexend Deca"/>
            </a:endParaRPr>
          </a:p>
          <a:p>
            <a:pPr indent="0" lvl="0" marL="457200" rtl="0" algn="l">
              <a:lnSpc>
                <a:spcPct val="115000"/>
              </a:lnSpc>
              <a:spcBef>
                <a:spcPts val="0"/>
              </a:spcBef>
              <a:spcAft>
                <a:spcPts val="0"/>
              </a:spcAft>
              <a:buClr>
                <a:schemeClr val="dk1"/>
              </a:buClr>
              <a:buSzPts val="1100"/>
              <a:buFont typeface="Arial"/>
              <a:buNone/>
            </a:pPr>
            <a:r>
              <a:t/>
            </a:r>
            <a:endParaRPr sz="1600">
              <a:solidFill>
                <a:srgbClr val="08153D"/>
              </a:solidFill>
              <a:latin typeface="Lexend Deca"/>
              <a:ea typeface="Lexend Deca"/>
              <a:cs typeface="Lexend Deca"/>
              <a:sym typeface="Lexend Deca"/>
            </a:endParaRPr>
          </a:p>
          <a:p>
            <a:pPr indent="-330200" lvl="0" marL="457200" rtl="0" algn="l">
              <a:lnSpc>
                <a:spcPct val="115000"/>
              </a:lnSpc>
              <a:spcBef>
                <a:spcPts val="0"/>
              </a:spcBef>
              <a:spcAft>
                <a:spcPts val="0"/>
              </a:spcAft>
              <a:buClr>
                <a:srgbClr val="7CB8F9"/>
              </a:buClr>
              <a:buSzPts val="1600"/>
              <a:buFont typeface="Lexend Deca"/>
              <a:buChar char="⬩"/>
            </a:pPr>
            <a:r>
              <a:rPr lang="en" sz="1600">
                <a:solidFill>
                  <a:srgbClr val="08153D"/>
                </a:solidFill>
                <a:latin typeface="Lexend Deca"/>
                <a:ea typeface="Lexend Deca"/>
                <a:cs typeface="Lexend Deca"/>
                <a:sym typeface="Lexend Deca"/>
              </a:rPr>
              <a:t>Checking if dimensionality reduction techniques are required to account for highly correlated variables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257ea439e_1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257ea439e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Here comes our agenda. First comes with </a:t>
            </a:r>
            <a:r>
              <a:rPr lang="en">
                <a:solidFill>
                  <a:schemeClr val="dk1"/>
                </a:solidFill>
              </a:rPr>
              <a:t>information</a:t>
            </a:r>
            <a:r>
              <a:rPr lang="en">
                <a:solidFill>
                  <a:schemeClr val="dk1"/>
                </a:solidFill>
              </a:rPr>
              <a:t> of the dataset, and the next is how we do data cleaning and EDA. We will describe the models we chose and what achievement we have made. Finally, we will discuss the challenges we face and our consideration about future. </a:t>
            </a:r>
            <a:endParaRPr>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257ea439e_3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257ea439e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download our dataset from Kaggle which is ‘job change of data scientists’. It consist of data collected from undergoing training candidates.</a:t>
            </a:r>
            <a:endParaRPr>
              <a:solidFill>
                <a:schemeClr val="dk1"/>
              </a:solidFill>
              <a:latin typeface="Times New Roman"/>
              <a:ea typeface="Times New Roman"/>
              <a:cs typeface="Times New Roman"/>
              <a:sym typeface="Times New Roman"/>
            </a:endParaRPr>
          </a:p>
          <a:p>
            <a:pPr indent="0" lvl="0" marL="0" rtl="0" algn="l">
              <a:spcBef>
                <a:spcPts val="14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244047df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244047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Quick look at the dataset. It has more than 19 thousand observations of 14 variables. And 10 of those variables are categorical. And we have our target variable as Boolean.</a:t>
            </a:r>
            <a:endParaRPr>
              <a:solidFill>
                <a:schemeClr val="dk1"/>
              </a:solidFill>
              <a:latin typeface="Times New Roman"/>
              <a:ea typeface="Times New Roman"/>
              <a:cs typeface="Times New Roman"/>
              <a:sym typeface="Times New Roman"/>
            </a:endParaRPr>
          </a:p>
          <a:p>
            <a:pPr indent="0" lvl="0" marL="0" rtl="0" algn="l">
              <a:spcBef>
                <a:spcPts val="14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170f1fa4f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170f1fa4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257ea439e_1_2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257ea439e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20650c67c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20650c67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257ea439e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257ea439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964250" y="351375"/>
            <a:ext cx="7215600" cy="2467800"/>
          </a:xfrm>
          <a:prstGeom prst="rect">
            <a:avLst/>
          </a:prstGeom>
          <a:effectLst>
            <a:outerShdw blurRad="85725" rotWithShape="0" algn="bl" dir="5400000" dist="28575">
              <a:schemeClr val="dk1">
                <a:alpha val="38000"/>
              </a:schemeClr>
            </a:outerShdw>
          </a:effectLst>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6" name="Shape 56"/>
        <p:cNvGrpSpPr/>
        <p:nvPr/>
      </p:nvGrpSpPr>
      <p:grpSpPr>
        <a:xfrm>
          <a:off x="0" y="0"/>
          <a:ext cx="0" cy="0"/>
          <a:chOff x="0" y="0"/>
          <a:chExt cx="0" cy="0"/>
        </a:xfrm>
      </p:grpSpPr>
      <p:sp>
        <p:nvSpPr>
          <p:cNvPr id="57" name="Google Shape;57;p15"/>
          <p:cNvSpPr txBox="1"/>
          <p:nvPr>
            <p:ph type="ctrTitle"/>
          </p:nvPr>
        </p:nvSpPr>
        <p:spPr>
          <a:xfrm>
            <a:off x="685800" y="1547887"/>
            <a:ext cx="7772400" cy="10272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idx="1" type="subTitle"/>
          </p:nvPr>
        </p:nvSpPr>
        <p:spPr>
          <a:xfrm>
            <a:off x="685800" y="2671914"/>
            <a:ext cx="7772400" cy="3141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None/>
              <a:defRPr/>
            </a:lvl1pPr>
            <a:lvl2pPr lvl="1" rtl="0" algn="ctr">
              <a:spcBef>
                <a:spcPts val="0"/>
              </a:spcBef>
              <a:spcAft>
                <a:spcPts val="0"/>
              </a:spcAft>
              <a:buClr>
                <a:schemeClr val="dk1"/>
              </a:buClr>
              <a:buSzPts val="3000"/>
              <a:buNone/>
              <a:defRPr sz="3000"/>
            </a:lvl2pPr>
            <a:lvl3pPr lvl="2" rtl="0" algn="ctr">
              <a:spcBef>
                <a:spcPts val="0"/>
              </a:spcBef>
              <a:spcAft>
                <a:spcPts val="0"/>
              </a:spcAft>
              <a:buClr>
                <a:schemeClr val="dk1"/>
              </a:buClr>
              <a:buSzPts val="3000"/>
              <a:buNone/>
              <a:defRPr sz="3000"/>
            </a:lvl3pPr>
            <a:lvl4pPr lvl="3" rtl="0" algn="ctr">
              <a:spcBef>
                <a:spcPts val="0"/>
              </a:spcBef>
              <a:spcAft>
                <a:spcPts val="0"/>
              </a:spcAft>
              <a:buClr>
                <a:schemeClr val="dk1"/>
              </a:buClr>
              <a:buSzPts val="3000"/>
              <a:buNone/>
              <a:defRPr sz="3000"/>
            </a:lvl4pPr>
            <a:lvl5pPr lvl="4" rtl="0" algn="ctr">
              <a:spcBef>
                <a:spcPts val="0"/>
              </a:spcBef>
              <a:spcAft>
                <a:spcPts val="0"/>
              </a:spcAft>
              <a:buClr>
                <a:schemeClr val="dk1"/>
              </a:buClr>
              <a:buSzPts val="3000"/>
              <a:buNone/>
              <a:defRPr sz="3000"/>
            </a:lvl5pPr>
            <a:lvl6pPr lvl="5" rtl="0" algn="ctr">
              <a:spcBef>
                <a:spcPts val="0"/>
              </a:spcBef>
              <a:spcAft>
                <a:spcPts val="0"/>
              </a:spcAft>
              <a:buClr>
                <a:schemeClr val="dk1"/>
              </a:buClr>
              <a:buSzPts val="3000"/>
              <a:buNone/>
              <a:defRPr sz="3000"/>
            </a:lvl6pPr>
            <a:lvl7pPr lvl="6" rtl="0" algn="ctr">
              <a:spcBef>
                <a:spcPts val="0"/>
              </a:spcBef>
              <a:spcAft>
                <a:spcPts val="0"/>
              </a:spcAft>
              <a:buClr>
                <a:schemeClr val="dk1"/>
              </a:buClr>
              <a:buSzPts val="3000"/>
              <a:buNone/>
              <a:defRPr sz="3000"/>
            </a:lvl7pPr>
            <a:lvl8pPr lvl="7" rtl="0" algn="ctr">
              <a:spcBef>
                <a:spcPts val="0"/>
              </a:spcBef>
              <a:spcAft>
                <a:spcPts val="0"/>
              </a:spcAft>
              <a:buClr>
                <a:schemeClr val="dk1"/>
              </a:buClr>
              <a:buSzPts val="3000"/>
              <a:buNone/>
              <a:defRPr sz="3000"/>
            </a:lvl8pPr>
            <a:lvl9pPr lvl="8" rtl="0" algn="ctr">
              <a:spcBef>
                <a:spcPts val="0"/>
              </a:spcBef>
              <a:spcAft>
                <a:spcPts val="0"/>
              </a:spcAft>
              <a:buClr>
                <a:schemeClr val="dk1"/>
              </a:buClr>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100000">
              <a:schemeClr val="accent1"/>
            </a:gs>
          </a:gsLst>
          <a:lin ang="5400012" scaled="0"/>
        </a:gradFill>
      </p:bgPr>
    </p:bg>
    <p:spTree>
      <p:nvGrpSpPr>
        <p:cNvPr id="59" name="Shape 59"/>
        <p:cNvGrpSpPr/>
        <p:nvPr/>
      </p:nvGrpSpPr>
      <p:grpSpPr>
        <a:xfrm>
          <a:off x="0" y="0"/>
          <a:ext cx="0" cy="0"/>
          <a:chOff x="0" y="0"/>
          <a:chExt cx="0" cy="0"/>
        </a:xfrm>
      </p:grpSpPr>
      <p:pic>
        <p:nvPicPr>
          <p:cNvPr id="60" name="Google Shape;60;p16"/>
          <p:cNvPicPr preferRelativeResize="0"/>
          <p:nvPr/>
        </p:nvPicPr>
        <p:blipFill>
          <a:blip r:embed="rId2">
            <a:alphaModFix amt="70000"/>
          </a:blip>
          <a:stretch>
            <a:fillRect/>
          </a:stretch>
        </p:blipFill>
        <p:spPr>
          <a:xfrm>
            <a:off x="0" y="0"/>
            <a:ext cx="9144000" cy="5143508"/>
          </a:xfrm>
          <a:prstGeom prst="rect">
            <a:avLst/>
          </a:prstGeom>
          <a:noFill/>
          <a:ln>
            <a:noFill/>
          </a:ln>
        </p:spPr>
      </p:pic>
      <p:pic>
        <p:nvPicPr>
          <p:cNvPr id="61" name="Google Shape;61;p16"/>
          <p:cNvPicPr preferRelativeResize="0"/>
          <p:nvPr/>
        </p:nvPicPr>
        <p:blipFill rotWithShape="1">
          <a:blip r:embed="rId3">
            <a:alphaModFix/>
          </a:blip>
          <a:srcRect b="0" l="0" r="0" t="19054"/>
          <a:stretch/>
        </p:blipFill>
        <p:spPr>
          <a:xfrm>
            <a:off x="0" y="3701723"/>
            <a:ext cx="9144000" cy="1441775"/>
          </a:xfrm>
          <a:prstGeom prst="rect">
            <a:avLst/>
          </a:prstGeom>
          <a:noFill/>
          <a:ln>
            <a:noFill/>
          </a:ln>
        </p:spPr>
      </p:pic>
      <p:sp>
        <p:nvSpPr>
          <p:cNvPr id="62" name="Google Shape;62;p16"/>
          <p:cNvSpPr txBox="1"/>
          <p:nvPr>
            <p:ph idx="1" type="body"/>
          </p:nvPr>
        </p:nvSpPr>
        <p:spPr>
          <a:xfrm>
            <a:off x="1291100" y="0"/>
            <a:ext cx="6561900" cy="4113900"/>
          </a:xfrm>
          <a:prstGeom prst="rect">
            <a:avLst/>
          </a:prstGeom>
          <a:effectLst>
            <a:outerShdw blurRad="57150" rotWithShape="0" algn="bl" dir="5400000" dist="19050">
              <a:schemeClr val="dk1">
                <a:alpha val="20000"/>
              </a:schemeClr>
            </a:outerShdw>
          </a:effectLst>
        </p:spPr>
        <p:txBody>
          <a:bodyPr anchorCtr="0" anchor="ctr" bIns="0" lIns="0" spcFirstLastPara="1" rIns="0" wrap="square" tIns="0">
            <a:noAutofit/>
          </a:bodyPr>
          <a:lstStyle>
            <a:lvl1pPr indent="-419100" lvl="0" marL="457200" rtl="0" algn="ctr">
              <a:spcBef>
                <a:spcPts val="60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1pPr>
            <a:lvl2pPr indent="-419100" lvl="1" marL="9144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2pPr>
            <a:lvl3pPr indent="-419100" lvl="2" marL="13716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3pPr>
            <a:lvl4pPr indent="-419100" lvl="3" marL="18288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4pPr>
            <a:lvl5pPr indent="-419100" lvl="4" marL="22860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5pPr>
            <a:lvl6pPr indent="-419100" lvl="5" marL="27432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6pPr>
            <a:lvl7pPr indent="-419100" lvl="6" marL="32004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7pPr>
            <a:lvl8pPr indent="-419100" lvl="7" marL="36576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8pPr>
            <a:lvl9pPr indent="-419100" lvl="8" marL="4114800" rtl="0" algn="ctr">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9pPr>
          </a:lstStyle>
          <a:p/>
        </p:txBody>
      </p:sp>
      <p:sp>
        <p:nvSpPr>
          <p:cNvPr id="63" name="Google Shape;63;p1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4" name="Shape 64"/>
        <p:cNvGrpSpPr/>
        <p:nvPr/>
      </p:nvGrpSpPr>
      <p:grpSpPr>
        <a:xfrm>
          <a:off x="0" y="0"/>
          <a:ext cx="0" cy="0"/>
          <a:chOff x="0" y="0"/>
          <a:chExt cx="0" cy="0"/>
        </a:xfrm>
      </p:grpSpPr>
      <p:sp>
        <p:nvSpPr>
          <p:cNvPr id="65" name="Google Shape;65;p17"/>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7"/>
          <p:cNvSpPr/>
          <p:nvPr/>
        </p:nvSpPr>
        <p:spPr>
          <a:xfrm>
            <a:off x="449425" y="915700"/>
            <a:ext cx="8245200" cy="33120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7"/>
          <p:cNvPicPr preferRelativeResize="0"/>
          <p:nvPr/>
        </p:nvPicPr>
        <p:blipFill rotWithShape="1">
          <a:blip r:embed="rId2">
            <a:alphaModFix/>
          </a:blip>
          <a:srcRect b="0" l="0" r="0" t="19054"/>
          <a:stretch/>
        </p:blipFill>
        <p:spPr>
          <a:xfrm>
            <a:off x="0" y="3701723"/>
            <a:ext cx="9144000" cy="1441775"/>
          </a:xfrm>
          <a:prstGeom prst="rect">
            <a:avLst/>
          </a:prstGeom>
          <a:noFill/>
          <a:ln>
            <a:noFill/>
          </a:ln>
        </p:spPr>
      </p:pic>
      <p:sp>
        <p:nvSpPr>
          <p:cNvPr id="68" name="Google Shape;68;p17"/>
          <p:cNvSpPr txBox="1"/>
          <p:nvPr>
            <p:ph type="title"/>
          </p:nvPr>
        </p:nvSpPr>
        <p:spPr>
          <a:xfrm>
            <a:off x="548700" y="354712"/>
            <a:ext cx="8046600" cy="4908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69" name="Google Shape;69;p17"/>
          <p:cNvSpPr txBox="1"/>
          <p:nvPr>
            <p:ph idx="1" type="body"/>
          </p:nvPr>
        </p:nvSpPr>
        <p:spPr>
          <a:xfrm>
            <a:off x="890700" y="1200150"/>
            <a:ext cx="7362600" cy="26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70" name="Google Shape;70;p1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71" name="Shape 71"/>
        <p:cNvGrpSpPr/>
        <p:nvPr/>
      </p:nvGrpSpPr>
      <p:grpSpPr>
        <a:xfrm>
          <a:off x="0" y="0"/>
          <a:ext cx="0" cy="0"/>
          <a:chOff x="0" y="0"/>
          <a:chExt cx="0" cy="0"/>
        </a:xfrm>
      </p:grpSpPr>
      <p:sp>
        <p:nvSpPr>
          <p:cNvPr id="72" name="Google Shape;72;p18"/>
          <p:cNvSpPr/>
          <p:nvPr/>
        </p:nvSpPr>
        <p:spPr>
          <a:xfrm>
            <a:off x="449425" y="444800"/>
            <a:ext cx="8245200" cy="42492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8"/>
          <p:cNvSpPr txBox="1"/>
          <p:nvPr>
            <p:ph type="title"/>
          </p:nvPr>
        </p:nvSpPr>
        <p:spPr>
          <a:xfrm>
            <a:off x="890700" y="888100"/>
            <a:ext cx="3677100" cy="490800"/>
          </a:xfrm>
          <a:prstGeom prst="rect">
            <a:avLst/>
          </a:prstGeom>
        </p:spPr>
        <p:txBody>
          <a:bodyPr anchorCtr="0" anchor="b" bIns="0" lIns="0" spcFirstLastPara="1" rIns="0" wrap="square" tIns="0">
            <a:noAutofit/>
          </a:bodyPr>
          <a:lstStyle>
            <a:lvl1pPr lvl="0" rtl="0" algn="l">
              <a:spcBef>
                <a:spcPts val="0"/>
              </a:spcBef>
              <a:spcAft>
                <a:spcPts val="0"/>
              </a:spcAft>
              <a:buClr>
                <a:schemeClr val="dk1"/>
              </a:buClr>
              <a:buSzPts val="2000"/>
              <a:buNone/>
              <a:defRPr>
                <a:solidFill>
                  <a:schemeClr val="dk1"/>
                </a:solidFill>
              </a:defRPr>
            </a:lvl1pPr>
            <a:lvl2pPr lvl="1" rtl="0" algn="l">
              <a:spcBef>
                <a:spcPts val="0"/>
              </a:spcBef>
              <a:spcAft>
                <a:spcPts val="0"/>
              </a:spcAft>
              <a:buClr>
                <a:schemeClr val="dk1"/>
              </a:buClr>
              <a:buSzPts val="2000"/>
              <a:buNone/>
              <a:defRPr>
                <a:solidFill>
                  <a:schemeClr val="dk1"/>
                </a:solidFill>
              </a:defRPr>
            </a:lvl2pPr>
            <a:lvl3pPr lvl="2" rtl="0" algn="l">
              <a:spcBef>
                <a:spcPts val="0"/>
              </a:spcBef>
              <a:spcAft>
                <a:spcPts val="0"/>
              </a:spcAft>
              <a:buClr>
                <a:schemeClr val="dk1"/>
              </a:buClr>
              <a:buSzPts val="2000"/>
              <a:buNone/>
              <a:defRPr>
                <a:solidFill>
                  <a:schemeClr val="dk1"/>
                </a:solidFill>
              </a:defRPr>
            </a:lvl3pPr>
            <a:lvl4pPr lvl="3" rtl="0" algn="l">
              <a:spcBef>
                <a:spcPts val="0"/>
              </a:spcBef>
              <a:spcAft>
                <a:spcPts val="0"/>
              </a:spcAft>
              <a:buClr>
                <a:schemeClr val="dk1"/>
              </a:buClr>
              <a:buSzPts val="2000"/>
              <a:buNone/>
              <a:defRPr>
                <a:solidFill>
                  <a:schemeClr val="dk1"/>
                </a:solidFill>
              </a:defRPr>
            </a:lvl4pPr>
            <a:lvl5pPr lvl="4" rtl="0" algn="l">
              <a:spcBef>
                <a:spcPts val="0"/>
              </a:spcBef>
              <a:spcAft>
                <a:spcPts val="0"/>
              </a:spcAft>
              <a:buClr>
                <a:schemeClr val="dk1"/>
              </a:buClr>
              <a:buSzPts val="2000"/>
              <a:buNone/>
              <a:defRPr>
                <a:solidFill>
                  <a:schemeClr val="dk1"/>
                </a:solidFill>
              </a:defRPr>
            </a:lvl5pPr>
            <a:lvl6pPr lvl="5" rtl="0" algn="l">
              <a:spcBef>
                <a:spcPts val="0"/>
              </a:spcBef>
              <a:spcAft>
                <a:spcPts val="0"/>
              </a:spcAft>
              <a:buClr>
                <a:schemeClr val="dk1"/>
              </a:buClr>
              <a:buSzPts val="2000"/>
              <a:buNone/>
              <a:defRPr>
                <a:solidFill>
                  <a:schemeClr val="dk1"/>
                </a:solidFill>
              </a:defRPr>
            </a:lvl6pPr>
            <a:lvl7pPr lvl="6" rtl="0" algn="l">
              <a:spcBef>
                <a:spcPts val="0"/>
              </a:spcBef>
              <a:spcAft>
                <a:spcPts val="0"/>
              </a:spcAft>
              <a:buClr>
                <a:schemeClr val="dk1"/>
              </a:buClr>
              <a:buSzPts val="2000"/>
              <a:buNone/>
              <a:defRPr>
                <a:solidFill>
                  <a:schemeClr val="dk1"/>
                </a:solidFill>
              </a:defRPr>
            </a:lvl7pPr>
            <a:lvl8pPr lvl="7" rtl="0" algn="l">
              <a:spcBef>
                <a:spcPts val="0"/>
              </a:spcBef>
              <a:spcAft>
                <a:spcPts val="0"/>
              </a:spcAft>
              <a:buClr>
                <a:schemeClr val="dk1"/>
              </a:buClr>
              <a:buSzPts val="2000"/>
              <a:buNone/>
              <a:defRPr>
                <a:solidFill>
                  <a:schemeClr val="dk1"/>
                </a:solidFill>
              </a:defRPr>
            </a:lvl8pPr>
            <a:lvl9pPr lvl="8" rtl="0" algn="l">
              <a:spcBef>
                <a:spcPts val="0"/>
              </a:spcBef>
              <a:spcAft>
                <a:spcPts val="0"/>
              </a:spcAft>
              <a:buClr>
                <a:schemeClr val="dk1"/>
              </a:buClr>
              <a:buSzPts val="2000"/>
              <a:buNone/>
              <a:defRPr>
                <a:solidFill>
                  <a:schemeClr val="dk1"/>
                </a:solidFill>
              </a:defRPr>
            </a:lvl9pPr>
          </a:lstStyle>
          <a:p/>
        </p:txBody>
      </p:sp>
      <p:sp>
        <p:nvSpPr>
          <p:cNvPr id="74" name="Google Shape;74;p18"/>
          <p:cNvSpPr txBox="1"/>
          <p:nvPr>
            <p:ph idx="1" type="body"/>
          </p:nvPr>
        </p:nvSpPr>
        <p:spPr>
          <a:xfrm>
            <a:off x="890700" y="1581150"/>
            <a:ext cx="3677100" cy="26553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75" name="Google Shape;75;p1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76" name="Shape 76"/>
        <p:cNvGrpSpPr/>
        <p:nvPr/>
      </p:nvGrpSpPr>
      <p:grpSpPr>
        <a:xfrm>
          <a:off x="0" y="0"/>
          <a:ext cx="0" cy="0"/>
          <a:chOff x="0" y="0"/>
          <a:chExt cx="0" cy="0"/>
        </a:xfrm>
      </p:grpSpPr>
      <p:sp>
        <p:nvSpPr>
          <p:cNvPr id="77" name="Google Shape;77;p19"/>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9"/>
          <p:cNvSpPr/>
          <p:nvPr/>
        </p:nvSpPr>
        <p:spPr>
          <a:xfrm>
            <a:off x="449425" y="915700"/>
            <a:ext cx="8245200" cy="33120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9"/>
          <p:cNvPicPr preferRelativeResize="0"/>
          <p:nvPr/>
        </p:nvPicPr>
        <p:blipFill rotWithShape="1">
          <a:blip r:embed="rId2">
            <a:alphaModFix/>
          </a:blip>
          <a:srcRect b="0" l="0" r="0" t="19054"/>
          <a:stretch/>
        </p:blipFill>
        <p:spPr>
          <a:xfrm>
            <a:off x="0" y="3701723"/>
            <a:ext cx="9144000" cy="1441775"/>
          </a:xfrm>
          <a:prstGeom prst="rect">
            <a:avLst/>
          </a:prstGeom>
          <a:noFill/>
          <a:ln>
            <a:noFill/>
          </a:ln>
        </p:spPr>
      </p:pic>
      <p:sp>
        <p:nvSpPr>
          <p:cNvPr id="80" name="Google Shape;80;p19"/>
          <p:cNvSpPr txBox="1"/>
          <p:nvPr>
            <p:ph type="title"/>
          </p:nvPr>
        </p:nvSpPr>
        <p:spPr>
          <a:xfrm>
            <a:off x="548700" y="354712"/>
            <a:ext cx="8046600" cy="4908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81" name="Google Shape;81;p19"/>
          <p:cNvSpPr txBox="1"/>
          <p:nvPr>
            <p:ph idx="1" type="body"/>
          </p:nvPr>
        </p:nvSpPr>
        <p:spPr>
          <a:xfrm>
            <a:off x="890700" y="1200150"/>
            <a:ext cx="3502200" cy="2733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2" name="Google Shape;82;p19"/>
          <p:cNvSpPr txBox="1"/>
          <p:nvPr>
            <p:ph idx="2" type="body"/>
          </p:nvPr>
        </p:nvSpPr>
        <p:spPr>
          <a:xfrm>
            <a:off x="4751000" y="1200150"/>
            <a:ext cx="3502200" cy="2733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3" name="Google Shape;83;p1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4" name="Shape 84"/>
        <p:cNvGrpSpPr/>
        <p:nvPr/>
      </p:nvGrpSpPr>
      <p:grpSpPr>
        <a:xfrm>
          <a:off x="0" y="0"/>
          <a:ext cx="0" cy="0"/>
          <a:chOff x="0" y="0"/>
          <a:chExt cx="0" cy="0"/>
        </a:xfrm>
      </p:grpSpPr>
      <p:sp>
        <p:nvSpPr>
          <p:cNvPr id="85" name="Google Shape;85;p20"/>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p:nvPr/>
        </p:nvSpPr>
        <p:spPr>
          <a:xfrm>
            <a:off x="449425" y="915700"/>
            <a:ext cx="8245200" cy="33120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0"/>
          <p:cNvPicPr preferRelativeResize="0"/>
          <p:nvPr/>
        </p:nvPicPr>
        <p:blipFill rotWithShape="1">
          <a:blip r:embed="rId2">
            <a:alphaModFix/>
          </a:blip>
          <a:srcRect b="0" l="0" r="0" t="19054"/>
          <a:stretch/>
        </p:blipFill>
        <p:spPr>
          <a:xfrm>
            <a:off x="0" y="3701723"/>
            <a:ext cx="9144000" cy="1441775"/>
          </a:xfrm>
          <a:prstGeom prst="rect">
            <a:avLst/>
          </a:prstGeom>
          <a:noFill/>
          <a:ln>
            <a:noFill/>
          </a:ln>
        </p:spPr>
      </p:pic>
      <p:sp>
        <p:nvSpPr>
          <p:cNvPr id="88" name="Google Shape;88;p20"/>
          <p:cNvSpPr txBox="1"/>
          <p:nvPr>
            <p:ph type="title"/>
          </p:nvPr>
        </p:nvSpPr>
        <p:spPr>
          <a:xfrm>
            <a:off x="548700" y="354712"/>
            <a:ext cx="8046600" cy="4908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89" name="Google Shape;89;p20"/>
          <p:cNvSpPr txBox="1"/>
          <p:nvPr>
            <p:ph idx="1" type="body"/>
          </p:nvPr>
        </p:nvSpPr>
        <p:spPr>
          <a:xfrm>
            <a:off x="890700" y="1200150"/>
            <a:ext cx="2299500" cy="2742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0" name="Google Shape;90;p20"/>
          <p:cNvSpPr txBox="1"/>
          <p:nvPr>
            <p:ph idx="2" type="body"/>
          </p:nvPr>
        </p:nvSpPr>
        <p:spPr>
          <a:xfrm>
            <a:off x="3390025" y="1200150"/>
            <a:ext cx="2299500" cy="2742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1" name="Google Shape;91;p20"/>
          <p:cNvSpPr txBox="1"/>
          <p:nvPr>
            <p:ph idx="3" type="body"/>
          </p:nvPr>
        </p:nvSpPr>
        <p:spPr>
          <a:xfrm>
            <a:off x="5889349" y="1200150"/>
            <a:ext cx="2299500" cy="2742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2" name="Google Shape;92;p2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1"/>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p:nvPr/>
        </p:nvSpPr>
        <p:spPr>
          <a:xfrm>
            <a:off x="449425" y="915700"/>
            <a:ext cx="8245200" cy="33120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21"/>
          <p:cNvPicPr preferRelativeResize="0"/>
          <p:nvPr/>
        </p:nvPicPr>
        <p:blipFill rotWithShape="1">
          <a:blip r:embed="rId2">
            <a:alphaModFix/>
          </a:blip>
          <a:srcRect b="0" l="0" r="0" t="19054"/>
          <a:stretch/>
        </p:blipFill>
        <p:spPr>
          <a:xfrm>
            <a:off x="0" y="3701723"/>
            <a:ext cx="9144000" cy="1441775"/>
          </a:xfrm>
          <a:prstGeom prst="rect">
            <a:avLst/>
          </a:prstGeom>
          <a:noFill/>
          <a:ln>
            <a:noFill/>
          </a:ln>
        </p:spPr>
      </p:pic>
      <p:sp>
        <p:nvSpPr>
          <p:cNvPr id="97" name="Google Shape;97;p21"/>
          <p:cNvSpPr txBox="1"/>
          <p:nvPr>
            <p:ph type="title"/>
          </p:nvPr>
        </p:nvSpPr>
        <p:spPr>
          <a:xfrm>
            <a:off x="548700" y="354712"/>
            <a:ext cx="8046600" cy="4908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8" name="Google Shape;98;p2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2"/>
          <p:cNvSpPr/>
          <p:nvPr/>
        </p:nvSpPr>
        <p:spPr>
          <a:xfrm>
            <a:off x="449425" y="420325"/>
            <a:ext cx="8245200" cy="4302900"/>
          </a:xfrm>
          <a:prstGeom prst="roundRect">
            <a:avLst>
              <a:gd fmla="val 1132" name="adj"/>
            </a:avLst>
          </a:prstGeom>
          <a:solidFill>
            <a:srgbClr val="FFFFFF"/>
          </a:solidFill>
          <a:ln>
            <a:noFill/>
          </a:ln>
          <a:effectLst>
            <a:outerShdw blurRad="214313" rotWithShape="0" algn="bl" dir="5400000" dist="762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idx="1" type="body"/>
          </p:nvPr>
        </p:nvSpPr>
        <p:spPr>
          <a:xfrm>
            <a:off x="678250" y="4277300"/>
            <a:ext cx="7787400" cy="4458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SzPts val="1400"/>
              <a:buNone/>
              <a:defRPr sz="1400"/>
            </a:lvl1pPr>
          </a:lstStyle>
          <a:p/>
        </p:txBody>
      </p:sp>
      <p:sp>
        <p:nvSpPr>
          <p:cNvPr id="102" name="Google Shape;102;p2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nly clouds">
  <p:cSld name="BLANK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ransparent clouds">
  <p:cSld name="BLANK_1_1">
    <p:bg>
      <p:bgPr>
        <a:gradFill>
          <a:gsLst>
            <a:gs pos="0">
              <a:schemeClr val="dk1"/>
            </a:gs>
            <a:gs pos="100000">
              <a:schemeClr val="accent2"/>
            </a:gs>
          </a:gsLst>
          <a:lin ang="5400012" scaled="0"/>
        </a:gradFill>
      </p:bgPr>
    </p:bg>
    <p:spTree>
      <p:nvGrpSpPr>
        <p:cNvPr id="107" name="Shape 107"/>
        <p:cNvGrpSpPr/>
        <p:nvPr/>
      </p:nvGrpSpPr>
      <p:grpSpPr>
        <a:xfrm>
          <a:off x="0" y="0"/>
          <a:ext cx="0" cy="0"/>
          <a:chOff x="0" y="0"/>
          <a:chExt cx="0" cy="0"/>
        </a:xfrm>
      </p:grpSpPr>
      <p:pic>
        <p:nvPicPr>
          <p:cNvPr id="108" name="Google Shape;108;p25"/>
          <p:cNvPicPr preferRelativeResize="0"/>
          <p:nvPr/>
        </p:nvPicPr>
        <p:blipFill>
          <a:blip r:embed="rId2">
            <a:alphaModFix/>
          </a:blip>
          <a:stretch>
            <a:fillRect/>
          </a:stretch>
        </p:blipFill>
        <p:spPr>
          <a:xfrm>
            <a:off x="0" y="0"/>
            <a:ext cx="9144000" cy="5143508"/>
          </a:xfrm>
          <a:prstGeom prst="rect">
            <a:avLst/>
          </a:prstGeom>
          <a:noFill/>
          <a:ln>
            <a:noFill/>
          </a:ln>
        </p:spPr>
      </p:pic>
      <p:sp>
        <p:nvSpPr>
          <p:cNvPr id="109" name="Google Shape;109;p2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ransparent city">
  <p:cSld name="BLANK_1_1_1">
    <p:bg>
      <p:bgPr>
        <a:gradFill>
          <a:gsLst>
            <a:gs pos="0">
              <a:schemeClr val="dk1"/>
            </a:gs>
            <a:gs pos="100000">
              <a:schemeClr val="accent2"/>
            </a:gs>
          </a:gsLst>
          <a:lin ang="5400012" scaled="0"/>
        </a:gradFill>
      </p:bgPr>
    </p:bg>
    <p:spTree>
      <p:nvGrpSpPr>
        <p:cNvPr id="110" name="Shape 110"/>
        <p:cNvGrpSpPr/>
        <p:nvPr/>
      </p:nvGrpSpPr>
      <p:grpSpPr>
        <a:xfrm>
          <a:off x="0" y="0"/>
          <a:ext cx="0" cy="0"/>
          <a:chOff x="0" y="0"/>
          <a:chExt cx="0" cy="0"/>
        </a:xfrm>
      </p:grpSpPr>
      <p:pic>
        <p:nvPicPr>
          <p:cNvPr id="111" name="Google Shape;111;p26"/>
          <p:cNvPicPr preferRelativeResize="0"/>
          <p:nvPr/>
        </p:nvPicPr>
        <p:blipFill rotWithShape="1">
          <a:blip r:embed="rId2">
            <a:alphaModFix/>
          </a:blip>
          <a:srcRect b="0" l="0" r="0" t="19054"/>
          <a:stretch/>
        </p:blipFill>
        <p:spPr>
          <a:xfrm>
            <a:off x="0" y="3701723"/>
            <a:ext cx="9144000" cy="1441775"/>
          </a:xfrm>
          <a:prstGeom prst="rect">
            <a:avLst/>
          </a:prstGeom>
          <a:noFill/>
          <a:ln>
            <a:noFill/>
          </a:ln>
        </p:spPr>
      </p:pic>
      <p:sp>
        <p:nvSpPr>
          <p:cNvPr id="112" name="Google Shape;112;p2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5.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48700" y="354712"/>
            <a:ext cx="8046600" cy="490800"/>
          </a:xfrm>
          <a:prstGeom prst="rect">
            <a:avLst/>
          </a:prstGeom>
          <a:noFill/>
          <a:ln>
            <a:noFill/>
          </a:ln>
          <a:effectLst>
            <a:outerShdw blurRad="28575" rotWithShape="0" algn="bl" dir="5400000" dist="19050">
              <a:schemeClr val="dk1">
                <a:alpha val="10000"/>
              </a:schemeClr>
            </a:outerShdw>
          </a:effectLst>
        </p:spPr>
        <p:txBody>
          <a:bodyPr anchorCtr="0" anchor="b" bIns="0" lIns="0" spcFirstLastPara="1" rIns="0" wrap="square" tIns="0">
            <a:noAutofit/>
          </a:bodyPr>
          <a:lstStyle>
            <a:lvl1pPr lvl="0"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1pPr>
            <a:lvl2pPr lvl="1"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2pPr>
            <a:lvl3pPr lvl="2"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3pPr>
            <a:lvl4pPr lvl="3"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4pPr>
            <a:lvl5pPr lvl="4"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5pPr>
            <a:lvl6pPr lvl="5"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6pPr>
            <a:lvl7pPr lvl="6"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7pPr>
            <a:lvl8pPr lvl="7"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8pPr>
            <a:lvl9pPr lvl="8" rtl="0" algn="ctr">
              <a:lnSpc>
                <a:spcPct val="90000"/>
              </a:lnSpc>
              <a:spcBef>
                <a:spcPts val="0"/>
              </a:spcBef>
              <a:spcAft>
                <a:spcPts val="0"/>
              </a:spcAft>
              <a:buClr>
                <a:schemeClr val="lt1"/>
              </a:buClr>
              <a:buSzPts val="2000"/>
              <a:buFont typeface="Lexend Deca"/>
              <a:buNone/>
              <a:defRPr b="1" sz="2000">
                <a:solidFill>
                  <a:schemeClr val="lt1"/>
                </a:solidFill>
                <a:latin typeface="Lexend Deca"/>
                <a:ea typeface="Lexend Deca"/>
                <a:cs typeface="Lexend Deca"/>
                <a:sym typeface="Lexend Deca"/>
              </a:defRPr>
            </a:lvl9pPr>
          </a:lstStyle>
          <a:p/>
        </p:txBody>
      </p:sp>
      <p:sp>
        <p:nvSpPr>
          <p:cNvPr id="52" name="Google Shape;52;p13"/>
          <p:cNvSpPr txBox="1"/>
          <p:nvPr>
            <p:ph idx="1" type="body"/>
          </p:nvPr>
        </p:nvSpPr>
        <p:spPr>
          <a:xfrm>
            <a:off x="890700" y="1200150"/>
            <a:ext cx="7362600" cy="26604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indent="-355600" lvl="1" marL="9144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indent="-355600" lvl="2" marL="1371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indent="-355600" lvl="3" marL="18288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indent="-355600" lvl="4" marL="22860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indent="-355600" lvl="5" marL="27432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indent="-355600" lvl="6" marL="32004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indent="-355600" lvl="7" marL="3657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indent="-355600" lvl="8" marL="41148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p:txBody>
      </p:sp>
      <p:sp>
        <p:nvSpPr>
          <p:cNvPr id="53" name="Google Shape;53;p13"/>
          <p:cNvSpPr txBox="1"/>
          <p:nvPr>
            <p:ph idx="12" type="sldNum"/>
          </p:nvPr>
        </p:nvSpPr>
        <p:spPr>
          <a:xfrm>
            <a:off x="4297650" y="4749851"/>
            <a:ext cx="548700" cy="393600"/>
          </a:xfrm>
          <a:prstGeom prst="rect">
            <a:avLst/>
          </a:prstGeom>
          <a:noFill/>
          <a:ln>
            <a:noFill/>
          </a:ln>
          <a:effectLst>
            <a:outerShdw blurRad="57150" rotWithShape="0" algn="bl" dir="5400000" dist="19050">
              <a:schemeClr val="dk1">
                <a:alpha val="50000"/>
              </a:schemeClr>
            </a:outerShdw>
          </a:effectLst>
        </p:spPr>
        <p:txBody>
          <a:bodyPr anchorCtr="0" anchor="ctr" bIns="0" lIns="0" spcFirstLastPara="1" rIns="0" wrap="square" tIns="0">
            <a:noAutofit/>
          </a:bodyPr>
          <a:lstStyle>
            <a:lvl1pPr lvl="0" rtl="0" algn="ctr">
              <a:buNone/>
              <a:defRPr sz="1300">
                <a:solidFill>
                  <a:schemeClr val="lt1"/>
                </a:solidFill>
                <a:latin typeface="Lexend Deca"/>
                <a:ea typeface="Lexend Deca"/>
                <a:cs typeface="Lexend Deca"/>
                <a:sym typeface="Lexend Deca"/>
              </a:defRPr>
            </a:lvl1pPr>
            <a:lvl2pPr lvl="1" rtl="0" algn="ctr">
              <a:buNone/>
              <a:defRPr sz="1300">
                <a:solidFill>
                  <a:schemeClr val="lt1"/>
                </a:solidFill>
                <a:latin typeface="Lexend Deca"/>
                <a:ea typeface="Lexend Deca"/>
                <a:cs typeface="Lexend Deca"/>
                <a:sym typeface="Lexend Deca"/>
              </a:defRPr>
            </a:lvl2pPr>
            <a:lvl3pPr lvl="2" rtl="0" algn="ctr">
              <a:buNone/>
              <a:defRPr sz="1300">
                <a:solidFill>
                  <a:schemeClr val="lt1"/>
                </a:solidFill>
                <a:latin typeface="Lexend Deca"/>
                <a:ea typeface="Lexend Deca"/>
                <a:cs typeface="Lexend Deca"/>
                <a:sym typeface="Lexend Deca"/>
              </a:defRPr>
            </a:lvl3pPr>
            <a:lvl4pPr lvl="3" rtl="0" algn="ctr">
              <a:buNone/>
              <a:defRPr sz="1300">
                <a:solidFill>
                  <a:schemeClr val="lt1"/>
                </a:solidFill>
                <a:latin typeface="Lexend Deca"/>
                <a:ea typeface="Lexend Deca"/>
                <a:cs typeface="Lexend Deca"/>
                <a:sym typeface="Lexend Deca"/>
              </a:defRPr>
            </a:lvl4pPr>
            <a:lvl5pPr lvl="4" rtl="0" algn="ctr">
              <a:buNone/>
              <a:defRPr sz="1300">
                <a:solidFill>
                  <a:schemeClr val="lt1"/>
                </a:solidFill>
                <a:latin typeface="Lexend Deca"/>
                <a:ea typeface="Lexend Deca"/>
                <a:cs typeface="Lexend Deca"/>
                <a:sym typeface="Lexend Deca"/>
              </a:defRPr>
            </a:lvl5pPr>
            <a:lvl6pPr lvl="5" rtl="0" algn="ctr">
              <a:buNone/>
              <a:defRPr sz="1300">
                <a:solidFill>
                  <a:schemeClr val="lt1"/>
                </a:solidFill>
                <a:latin typeface="Lexend Deca"/>
                <a:ea typeface="Lexend Deca"/>
                <a:cs typeface="Lexend Deca"/>
                <a:sym typeface="Lexend Deca"/>
              </a:defRPr>
            </a:lvl6pPr>
            <a:lvl7pPr lvl="6" rtl="0" algn="ctr">
              <a:buNone/>
              <a:defRPr sz="1300">
                <a:solidFill>
                  <a:schemeClr val="lt1"/>
                </a:solidFill>
                <a:latin typeface="Lexend Deca"/>
                <a:ea typeface="Lexend Deca"/>
                <a:cs typeface="Lexend Deca"/>
                <a:sym typeface="Lexend Deca"/>
              </a:defRPr>
            </a:lvl7pPr>
            <a:lvl8pPr lvl="7" rtl="0" algn="ctr">
              <a:buNone/>
              <a:defRPr sz="1300">
                <a:solidFill>
                  <a:schemeClr val="lt1"/>
                </a:solidFill>
                <a:latin typeface="Lexend Deca"/>
                <a:ea typeface="Lexend Deca"/>
                <a:cs typeface="Lexend Deca"/>
                <a:sym typeface="Lexend Deca"/>
              </a:defRPr>
            </a:lvl8pPr>
            <a:lvl9pPr lvl="8" rtl="0" algn="ctr">
              <a:buNone/>
              <a:defRPr sz="1300">
                <a:solidFill>
                  <a:schemeClr val="lt1"/>
                </a:solidFill>
                <a:latin typeface="Lexend Deca"/>
                <a:ea typeface="Lexend Deca"/>
                <a:cs typeface="Lexend Deca"/>
                <a:sym typeface="Lexend Deca"/>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58999">
              <a:schemeClr val="accent2"/>
            </a:gs>
            <a:gs pos="100000">
              <a:schemeClr val="accent4"/>
            </a:gs>
          </a:gsLst>
          <a:lin ang="5400700" scaled="0"/>
        </a:gradFill>
      </p:bgPr>
    </p:bg>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8" name="Google Shape;118;p27"/>
          <p:cNvSpPr txBox="1"/>
          <p:nvPr>
            <p:ph idx="4294967295" type="ctrTitle"/>
          </p:nvPr>
        </p:nvSpPr>
        <p:spPr>
          <a:xfrm>
            <a:off x="243075" y="1651125"/>
            <a:ext cx="4404600" cy="122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HR </a:t>
            </a:r>
            <a:r>
              <a:rPr lang="en" sz="2400"/>
              <a:t>Analytics: </a:t>
            </a:r>
            <a:endParaRPr sz="2400"/>
          </a:p>
          <a:p>
            <a:pPr indent="0" lvl="0" marL="0" rtl="0" algn="l">
              <a:spcBef>
                <a:spcPts val="0"/>
              </a:spcBef>
              <a:spcAft>
                <a:spcPts val="0"/>
              </a:spcAft>
              <a:buNone/>
            </a:pPr>
            <a:r>
              <a:rPr lang="en" sz="2400"/>
              <a:t>Predicting Career Shifts for Data Science Candidates</a:t>
            </a:r>
            <a:endParaRPr sz="2400"/>
          </a:p>
        </p:txBody>
      </p:sp>
      <p:sp>
        <p:nvSpPr>
          <p:cNvPr id="119" name="Google Shape;119;p27"/>
          <p:cNvSpPr txBox="1"/>
          <p:nvPr>
            <p:ph idx="4294967295" type="ctrTitle"/>
          </p:nvPr>
        </p:nvSpPr>
        <p:spPr>
          <a:xfrm>
            <a:off x="1596700" y="332513"/>
            <a:ext cx="1520700" cy="232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BA 810 Team 3</a:t>
            </a:r>
            <a:endParaRPr sz="1400"/>
          </a:p>
        </p:txBody>
      </p:sp>
      <p:pic>
        <p:nvPicPr>
          <p:cNvPr id="120" name="Google Shape;120;p27"/>
          <p:cNvPicPr preferRelativeResize="0"/>
          <p:nvPr/>
        </p:nvPicPr>
        <p:blipFill>
          <a:blip r:embed="rId3">
            <a:alphaModFix/>
          </a:blip>
          <a:stretch>
            <a:fillRect/>
          </a:stretch>
        </p:blipFill>
        <p:spPr>
          <a:xfrm>
            <a:off x="243075" y="218401"/>
            <a:ext cx="1027751" cy="461050"/>
          </a:xfrm>
          <a:prstGeom prst="rect">
            <a:avLst/>
          </a:prstGeom>
          <a:noFill/>
          <a:ln>
            <a:noFill/>
          </a:ln>
        </p:spPr>
      </p:pic>
      <p:sp>
        <p:nvSpPr>
          <p:cNvPr id="121" name="Google Shape;121;p27"/>
          <p:cNvSpPr/>
          <p:nvPr/>
        </p:nvSpPr>
        <p:spPr>
          <a:xfrm rot="5400000">
            <a:off x="1209750" y="323675"/>
            <a:ext cx="372900" cy="2505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2" name="Google Shape;122;p27"/>
          <p:cNvSpPr txBox="1"/>
          <p:nvPr/>
        </p:nvSpPr>
        <p:spPr>
          <a:xfrm>
            <a:off x="154550" y="3056100"/>
            <a:ext cx="410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exend Deca"/>
                <a:ea typeface="Lexend Deca"/>
                <a:cs typeface="Lexend Deca"/>
                <a:sym typeface="Lexend Deca"/>
              </a:rPr>
              <a:t>Xinping Yu, Ruchika Venkateswaran, Yigit Demiralp, Bosoo Kim, Muyan Xie</a:t>
            </a:r>
            <a:endParaRPr sz="12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sz="1600">
              <a:latin typeface="Lexend Deca"/>
              <a:ea typeface="Lexend Deca"/>
              <a:cs typeface="Lexend Deca"/>
              <a:sym typeface="Lexend Deca"/>
            </a:endParaRPr>
          </a:p>
        </p:txBody>
      </p:sp>
      <p:pic>
        <p:nvPicPr>
          <p:cNvPr id="123" name="Google Shape;123;p27"/>
          <p:cNvPicPr preferRelativeResize="0"/>
          <p:nvPr/>
        </p:nvPicPr>
        <p:blipFill>
          <a:blip r:embed="rId4">
            <a:alphaModFix/>
          </a:blip>
          <a:stretch>
            <a:fillRect/>
          </a:stretch>
        </p:blipFill>
        <p:spPr>
          <a:xfrm>
            <a:off x="4297650" y="1077822"/>
            <a:ext cx="4775650" cy="31295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City Development Index</a:t>
            </a:r>
            <a:endParaRPr sz="2300"/>
          </a:p>
        </p:txBody>
      </p:sp>
      <p:sp>
        <p:nvSpPr>
          <p:cNvPr id="217" name="Google Shape;217;p3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8" name="Google Shape;218;p36"/>
          <p:cNvPicPr preferRelativeResize="0"/>
          <p:nvPr/>
        </p:nvPicPr>
        <p:blipFill rotWithShape="1">
          <a:blip r:embed="rId3">
            <a:alphaModFix/>
          </a:blip>
          <a:srcRect b="0" l="-7263" r="10288" t="0"/>
          <a:stretch/>
        </p:blipFill>
        <p:spPr>
          <a:xfrm>
            <a:off x="261100" y="1025725"/>
            <a:ext cx="3842823" cy="2844750"/>
          </a:xfrm>
          <a:prstGeom prst="rect">
            <a:avLst/>
          </a:prstGeom>
          <a:noFill/>
          <a:ln>
            <a:noFill/>
          </a:ln>
        </p:spPr>
      </p:pic>
      <p:pic>
        <p:nvPicPr>
          <p:cNvPr id="219" name="Google Shape;219;p36"/>
          <p:cNvPicPr preferRelativeResize="0"/>
          <p:nvPr/>
        </p:nvPicPr>
        <p:blipFill>
          <a:blip r:embed="rId4">
            <a:alphaModFix/>
          </a:blip>
          <a:stretch>
            <a:fillRect/>
          </a:stretch>
        </p:blipFill>
        <p:spPr>
          <a:xfrm>
            <a:off x="4572000" y="1059175"/>
            <a:ext cx="3962875" cy="2536773"/>
          </a:xfrm>
          <a:prstGeom prst="rect">
            <a:avLst/>
          </a:prstGeom>
          <a:noFill/>
          <a:ln>
            <a:noFill/>
          </a:ln>
        </p:spPr>
      </p:pic>
      <p:sp>
        <p:nvSpPr>
          <p:cNvPr id="220" name="Google Shape;220;p36"/>
          <p:cNvSpPr txBox="1"/>
          <p:nvPr/>
        </p:nvSpPr>
        <p:spPr>
          <a:xfrm>
            <a:off x="942375" y="1221600"/>
            <a:ext cx="20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exend Deca"/>
                <a:ea typeface="Lexend Deca"/>
                <a:cs typeface="Lexend Deca"/>
                <a:sym typeface="Lexend Deca"/>
              </a:rPr>
              <a:t>   0: Do not accept  job offer</a:t>
            </a:r>
            <a:endParaRPr sz="700">
              <a:latin typeface="Lexend Deca"/>
              <a:ea typeface="Lexend Deca"/>
              <a:cs typeface="Lexend Deca"/>
              <a:sym typeface="Lexend Deca"/>
            </a:endParaRPr>
          </a:p>
          <a:p>
            <a:pPr indent="0" lvl="0" marL="0" rtl="0" algn="l">
              <a:spcBef>
                <a:spcPts val="0"/>
              </a:spcBef>
              <a:spcAft>
                <a:spcPts val="0"/>
              </a:spcAft>
              <a:buNone/>
            </a:pPr>
            <a:r>
              <a:rPr lang="en" sz="700">
                <a:latin typeface="Lexend Deca"/>
                <a:ea typeface="Lexend Deca"/>
                <a:cs typeface="Lexend Deca"/>
                <a:sym typeface="Lexend Deca"/>
              </a:rPr>
              <a:t>   1: Accept the  job offer</a:t>
            </a:r>
            <a:endParaRPr sz="700">
              <a:latin typeface="Lexend Deca"/>
              <a:ea typeface="Lexend Deca"/>
              <a:cs typeface="Lexend Deca"/>
              <a:sym typeface="Lexend Deca"/>
            </a:endParaRPr>
          </a:p>
        </p:txBody>
      </p:sp>
      <p:cxnSp>
        <p:nvCxnSpPr>
          <p:cNvPr id="221" name="Google Shape;221;p36"/>
          <p:cNvCxnSpPr/>
          <p:nvPr/>
        </p:nvCxnSpPr>
        <p:spPr>
          <a:xfrm>
            <a:off x="2323050" y="1372325"/>
            <a:ext cx="188100" cy="0"/>
          </a:xfrm>
          <a:prstGeom prst="straightConnector1">
            <a:avLst/>
          </a:prstGeom>
          <a:noFill/>
          <a:ln cap="flat" cmpd="sng" w="9525">
            <a:solidFill>
              <a:srgbClr val="1C4587"/>
            </a:solidFill>
            <a:prstDash val="solid"/>
            <a:round/>
            <a:headEnd len="med" w="med" type="none"/>
            <a:tailEnd len="med" w="med" type="none"/>
          </a:ln>
        </p:spPr>
      </p:cxnSp>
      <p:cxnSp>
        <p:nvCxnSpPr>
          <p:cNvPr id="222" name="Google Shape;222;p36"/>
          <p:cNvCxnSpPr/>
          <p:nvPr/>
        </p:nvCxnSpPr>
        <p:spPr>
          <a:xfrm>
            <a:off x="2323050" y="1491550"/>
            <a:ext cx="1881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Education, Discipline and University Enrollments</a:t>
            </a:r>
            <a:endParaRPr sz="2300"/>
          </a:p>
        </p:txBody>
      </p:sp>
      <p:sp>
        <p:nvSpPr>
          <p:cNvPr id="228" name="Google Shape;228;p3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9" name="Google Shape;229;p37"/>
          <p:cNvPicPr preferRelativeResize="0"/>
          <p:nvPr/>
        </p:nvPicPr>
        <p:blipFill>
          <a:blip r:embed="rId3">
            <a:alphaModFix/>
          </a:blip>
          <a:stretch>
            <a:fillRect/>
          </a:stretch>
        </p:blipFill>
        <p:spPr>
          <a:xfrm>
            <a:off x="4571995" y="980900"/>
            <a:ext cx="3932829" cy="2699775"/>
          </a:xfrm>
          <a:prstGeom prst="rect">
            <a:avLst/>
          </a:prstGeom>
          <a:noFill/>
          <a:ln>
            <a:noFill/>
          </a:ln>
        </p:spPr>
      </p:pic>
      <p:pic>
        <p:nvPicPr>
          <p:cNvPr id="230" name="Google Shape;230;p37"/>
          <p:cNvPicPr preferRelativeResize="0"/>
          <p:nvPr/>
        </p:nvPicPr>
        <p:blipFill>
          <a:blip r:embed="rId4">
            <a:alphaModFix/>
          </a:blip>
          <a:stretch>
            <a:fillRect/>
          </a:stretch>
        </p:blipFill>
        <p:spPr>
          <a:xfrm>
            <a:off x="658825" y="980900"/>
            <a:ext cx="3796351" cy="2610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Education, Discipline and University Enrollments</a:t>
            </a:r>
            <a:endParaRPr sz="2300"/>
          </a:p>
        </p:txBody>
      </p:sp>
      <p:sp>
        <p:nvSpPr>
          <p:cNvPr id="236" name="Google Shape;236;p3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7" name="Google Shape;237;p38"/>
          <p:cNvPicPr preferRelativeResize="0"/>
          <p:nvPr/>
        </p:nvPicPr>
        <p:blipFill>
          <a:blip r:embed="rId3">
            <a:alphaModFix/>
          </a:blip>
          <a:stretch>
            <a:fillRect/>
          </a:stretch>
        </p:blipFill>
        <p:spPr>
          <a:xfrm>
            <a:off x="548697" y="1093562"/>
            <a:ext cx="4034351" cy="2773051"/>
          </a:xfrm>
          <a:prstGeom prst="rect">
            <a:avLst/>
          </a:prstGeom>
          <a:noFill/>
          <a:ln>
            <a:noFill/>
          </a:ln>
        </p:spPr>
      </p:pic>
      <p:pic>
        <p:nvPicPr>
          <p:cNvPr id="238" name="Google Shape;238;p38"/>
          <p:cNvPicPr preferRelativeResize="0"/>
          <p:nvPr/>
        </p:nvPicPr>
        <p:blipFill>
          <a:blip r:embed="rId4">
            <a:alphaModFix/>
          </a:blip>
          <a:stretch>
            <a:fillRect/>
          </a:stretch>
        </p:blipFill>
        <p:spPr>
          <a:xfrm>
            <a:off x="4494900" y="1139700"/>
            <a:ext cx="3925725" cy="268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Education, Discipline and University Enrollments</a:t>
            </a:r>
            <a:endParaRPr sz="2300"/>
          </a:p>
        </p:txBody>
      </p:sp>
      <p:sp>
        <p:nvSpPr>
          <p:cNvPr id="244" name="Google Shape;244;p3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45" name="Google Shape;245;p39"/>
          <p:cNvPicPr preferRelativeResize="0"/>
          <p:nvPr/>
        </p:nvPicPr>
        <p:blipFill>
          <a:blip r:embed="rId3">
            <a:alphaModFix/>
          </a:blip>
          <a:stretch>
            <a:fillRect/>
          </a:stretch>
        </p:blipFill>
        <p:spPr>
          <a:xfrm>
            <a:off x="676575" y="1112100"/>
            <a:ext cx="4231000" cy="2848251"/>
          </a:xfrm>
          <a:prstGeom prst="rect">
            <a:avLst/>
          </a:prstGeom>
          <a:noFill/>
          <a:ln>
            <a:noFill/>
          </a:ln>
        </p:spPr>
      </p:pic>
      <p:pic>
        <p:nvPicPr>
          <p:cNvPr id="246" name="Google Shape;246;p39"/>
          <p:cNvPicPr preferRelativeResize="0"/>
          <p:nvPr/>
        </p:nvPicPr>
        <p:blipFill>
          <a:blip r:embed="rId4">
            <a:alphaModFix/>
          </a:blip>
          <a:stretch>
            <a:fillRect/>
          </a:stretch>
        </p:blipFill>
        <p:spPr>
          <a:xfrm>
            <a:off x="4762250" y="1112088"/>
            <a:ext cx="3767749" cy="2702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Education, Discipline and University Enrollments</a:t>
            </a:r>
            <a:endParaRPr sz="2300"/>
          </a:p>
        </p:txBody>
      </p:sp>
      <p:sp>
        <p:nvSpPr>
          <p:cNvPr id="252" name="Google Shape;252;p4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53" name="Google Shape;253;p40"/>
          <p:cNvPicPr preferRelativeResize="0"/>
          <p:nvPr/>
        </p:nvPicPr>
        <p:blipFill>
          <a:blip r:embed="rId3">
            <a:alphaModFix/>
          </a:blip>
          <a:stretch>
            <a:fillRect/>
          </a:stretch>
        </p:blipFill>
        <p:spPr>
          <a:xfrm>
            <a:off x="4571999" y="1113251"/>
            <a:ext cx="3806425" cy="2675275"/>
          </a:xfrm>
          <a:prstGeom prst="rect">
            <a:avLst/>
          </a:prstGeom>
          <a:noFill/>
          <a:ln>
            <a:noFill/>
          </a:ln>
        </p:spPr>
      </p:pic>
      <p:pic>
        <p:nvPicPr>
          <p:cNvPr id="254" name="Google Shape;254;p40"/>
          <p:cNvPicPr preferRelativeResize="0"/>
          <p:nvPr/>
        </p:nvPicPr>
        <p:blipFill>
          <a:blip r:embed="rId4">
            <a:alphaModFix/>
          </a:blip>
          <a:stretch>
            <a:fillRect/>
          </a:stretch>
        </p:blipFill>
        <p:spPr>
          <a:xfrm>
            <a:off x="697175" y="1156975"/>
            <a:ext cx="3748176" cy="25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3">
            <a:alphaModFix/>
          </a:blip>
          <a:srcRect b="0" l="0" r="12357" t="0"/>
          <a:stretch/>
        </p:blipFill>
        <p:spPr>
          <a:xfrm>
            <a:off x="473200" y="1041825"/>
            <a:ext cx="3824449" cy="3059851"/>
          </a:xfrm>
          <a:prstGeom prst="rect">
            <a:avLst/>
          </a:prstGeom>
          <a:noFill/>
          <a:ln>
            <a:noFill/>
          </a:ln>
        </p:spPr>
      </p:pic>
      <p:sp>
        <p:nvSpPr>
          <p:cNvPr id="260" name="Google Shape;260;p41"/>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Work Experience, Company Type and Gender</a:t>
            </a:r>
            <a:endParaRPr sz="2300"/>
          </a:p>
        </p:txBody>
      </p:sp>
      <p:sp>
        <p:nvSpPr>
          <p:cNvPr id="261" name="Google Shape;261;p4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 name="Google Shape;262;p41"/>
          <p:cNvSpPr txBox="1"/>
          <p:nvPr/>
        </p:nvSpPr>
        <p:spPr>
          <a:xfrm>
            <a:off x="2148625" y="3355900"/>
            <a:ext cx="20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exend Deca"/>
                <a:ea typeface="Lexend Deca"/>
                <a:cs typeface="Lexend Deca"/>
                <a:sym typeface="Lexend Deca"/>
              </a:rPr>
              <a:t>0</a:t>
            </a:r>
            <a:r>
              <a:rPr lang="en" sz="700">
                <a:latin typeface="Lexend Deca"/>
                <a:ea typeface="Lexend Deca"/>
                <a:cs typeface="Lexend Deca"/>
                <a:sym typeface="Lexend Deca"/>
              </a:rPr>
              <a:t>: Candidates that rejected job offer</a:t>
            </a:r>
            <a:endParaRPr sz="700">
              <a:latin typeface="Lexend Deca"/>
              <a:ea typeface="Lexend Deca"/>
              <a:cs typeface="Lexend Deca"/>
              <a:sym typeface="Lexend Deca"/>
            </a:endParaRPr>
          </a:p>
          <a:p>
            <a:pPr indent="0" lvl="0" marL="0" rtl="0" algn="l">
              <a:spcBef>
                <a:spcPts val="0"/>
              </a:spcBef>
              <a:spcAft>
                <a:spcPts val="0"/>
              </a:spcAft>
              <a:buNone/>
            </a:pPr>
            <a:r>
              <a:rPr lang="en" sz="700">
                <a:latin typeface="Lexend Deca"/>
                <a:ea typeface="Lexend Deca"/>
                <a:cs typeface="Lexend Deca"/>
                <a:sym typeface="Lexend Deca"/>
              </a:rPr>
              <a:t>1: Candidates that accepted job offer</a:t>
            </a:r>
            <a:endParaRPr sz="700">
              <a:latin typeface="Lexend Deca"/>
              <a:ea typeface="Lexend Deca"/>
              <a:cs typeface="Lexend Deca"/>
              <a:sym typeface="Lexend Deca"/>
            </a:endParaRPr>
          </a:p>
        </p:txBody>
      </p:sp>
      <p:pic>
        <p:nvPicPr>
          <p:cNvPr id="263" name="Google Shape;263;p41"/>
          <p:cNvPicPr preferRelativeResize="0"/>
          <p:nvPr/>
        </p:nvPicPr>
        <p:blipFill>
          <a:blip r:embed="rId4">
            <a:alphaModFix/>
          </a:blip>
          <a:stretch>
            <a:fillRect/>
          </a:stretch>
        </p:blipFill>
        <p:spPr>
          <a:xfrm>
            <a:off x="4715950" y="1081800"/>
            <a:ext cx="3989351" cy="2871225"/>
          </a:xfrm>
          <a:prstGeom prst="rect">
            <a:avLst/>
          </a:prstGeom>
          <a:noFill/>
          <a:ln>
            <a:noFill/>
          </a:ln>
        </p:spPr>
      </p:pic>
      <p:pic>
        <p:nvPicPr>
          <p:cNvPr id="264" name="Google Shape;264;p41"/>
          <p:cNvPicPr preferRelativeResize="0"/>
          <p:nvPr/>
        </p:nvPicPr>
        <p:blipFill rotWithShape="1">
          <a:blip r:embed="rId5">
            <a:alphaModFix/>
          </a:blip>
          <a:srcRect b="0" l="0" r="0" t="71492"/>
          <a:stretch/>
        </p:blipFill>
        <p:spPr>
          <a:xfrm>
            <a:off x="4253775" y="2487200"/>
            <a:ext cx="374925" cy="240750"/>
          </a:xfrm>
          <a:prstGeom prst="rect">
            <a:avLst/>
          </a:prstGeom>
          <a:noFill/>
          <a:ln>
            <a:noFill/>
          </a:ln>
        </p:spPr>
      </p:pic>
      <p:pic>
        <p:nvPicPr>
          <p:cNvPr id="265" name="Google Shape;265;p41"/>
          <p:cNvPicPr preferRelativeResize="0"/>
          <p:nvPr/>
        </p:nvPicPr>
        <p:blipFill rotWithShape="1">
          <a:blip r:embed="rId6">
            <a:alphaModFix/>
          </a:blip>
          <a:srcRect b="68522" l="0" r="0" t="0"/>
          <a:stretch/>
        </p:blipFill>
        <p:spPr>
          <a:xfrm>
            <a:off x="4256664" y="2188518"/>
            <a:ext cx="374925" cy="2658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Classification Models to Predict if Candidates Will Accept/Reject Job Offer</a:t>
            </a:r>
            <a:endParaRPr sz="2300"/>
          </a:p>
        </p:txBody>
      </p:sp>
      <p:sp>
        <p:nvSpPr>
          <p:cNvPr id="271" name="Google Shape;271;p4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2" name="Google Shape;272;p42"/>
          <p:cNvPicPr preferRelativeResize="0"/>
          <p:nvPr/>
        </p:nvPicPr>
        <p:blipFill rotWithShape="1">
          <a:blip r:embed="rId3">
            <a:alphaModFix/>
          </a:blip>
          <a:srcRect b="10825" l="1652" r="0" t="0"/>
          <a:stretch/>
        </p:blipFill>
        <p:spPr>
          <a:xfrm>
            <a:off x="2243325" y="931050"/>
            <a:ext cx="4657352" cy="2838501"/>
          </a:xfrm>
          <a:prstGeom prst="rect">
            <a:avLst/>
          </a:prstGeom>
          <a:noFill/>
          <a:ln>
            <a:noFill/>
          </a:ln>
        </p:spPr>
      </p:pic>
      <p:sp>
        <p:nvSpPr>
          <p:cNvPr id="273" name="Google Shape;273;p42"/>
          <p:cNvSpPr txBox="1"/>
          <p:nvPr/>
        </p:nvSpPr>
        <p:spPr>
          <a:xfrm>
            <a:off x="3008088" y="931050"/>
            <a:ext cx="31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exend Deca"/>
                <a:ea typeface="Lexend Deca"/>
                <a:cs typeface="Lexend Deca"/>
                <a:sym typeface="Lexend Deca"/>
              </a:rPr>
              <a:t>Simple Representation of Trees</a:t>
            </a:r>
            <a:endParaRPr b="1">
              <a:latin typeface="Lexend Deca"/>
              <a:ea typeface="Lexend Deca"/>
              <a:cs typeface="Lexend Deca"/>
              <a:sym typeface="Lexend De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Classification Models to Predict if Candidates Will Accept/Reject Job Offer</a:t>
            </a:r>
            <a:endParaRPr sz="2300"/>
          </a:p>
        </p:txBody>
      </p:sp>
      <p:sp>
        <p:nvSpPr>
          <p:cNvPr id="279" name="Google Shape;279;p4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0" name="Google Shape;280;p43"/>
          <p:cNvPicPr preferRelativeResize="0"/>
          <p:nvPr/>
        </p:nvPicPr>
        <p:blipFill rotWithShape="1">
          <a:blip r:embed="rId3">
            <a:alphaModFix/>
          </a:blip>
          <a:srcRect b="0" l="1312" r="0" t="0"/>
          <a:stretch/>
        </p:blipFill>
        <p:spPr>
          <a:xfrm>
            <a:off x="4214775" y="1372025"/>
            <a:ext cx="4034251" cy="2747926"/>
          </a:xfrm>
          <a:prstGeom prst="rect">
            <a:avLst/>
          </a:prstGeom>
          <a:noFill/>
          <a:ln>
            <a:noFill/>
          </a:ln>
        </p:spPr>
      </p:pic>
      <p:sp>
        <p:nvSpPr>
          <p:cNvPr id="281" name="Google Shape;281;p43"/>
          <p:cNvSpPr txBox="1"/>
          <p:nvPr/>
        </p:nvSpPr>
        <p:spPr>
          <a:xfrm>
            <a:off x="3032850" y="845488"/>
            <a:ext cx="307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exend Deca"/>
                <a:ea typeface="Lexend Deca"/>
                <a:cs typeface="Lexend Deca"/>
                <a:sym typeface="Lexend Deca"/>
              </a:rPr>
              <a:t>Random Forest</a:t>
            </a:r>
            <a:endParaRPr b="1">
              <a:latin typeface="Lexend Deca"/>
              <a:ea typeface="Lexend Deca"/>
              <a:cs typeface="Lexend Deca"/>
              <a:sym typeface="Lexend Deca"/>
            </a:endParaRPr>
          </a:p>
        </p:txBody>
      </p:sp>
      <p:graphicFrame>
        <p:nvGraphicFramePr>
          <p:cNvPr id="282" name="Google Shape;282;p43"/>
          <p:cNvGraphicFramePr/>
          <p:nvPr/>
        </p:nvGraphicFramePr>
        <p:xfrm>
          <a:off x="1356700" y="2733085"/>
          <a:ext cx="3000000" cy="3000000"/>
        </p:xfrm>
        <a:graphic>
          <a:graphicData uri="http://schemas.openxmlformats.org/drawingml/2006/table">
            <a:tbl>
              <a:tblPr>
                <a:noFill/>
                <a:tableStyleId>{A94CBD08-E8BC-41E5-9A26-97224AD1D89B}</a:tableStyleId>
              </a:tblPr>
              <a:tblGrid>
                <a:gridCol w="659325"/>
                <a:gridCol w="659325"/>
                <a:gridCol w="659325"/>
              </a:tblGrid>
              <a:tr h="192225">
                <a:tc>
                  <a:txBody>
                    <a:bodyPr/>
                    <a:lstStyle/>
                    <a:p>
                      <a:pPr indent="0" lvl="0" marL="0" rtl="0" algn="l">
                        <a:spcBef>
                          <a:spcPts val="0"/>
                        </a:spcBef>
                        <a:spcAft>
                          <a:spcPts val="0"/>
                        </a:spcAft>
                        <a:buNone/>
                      </a:pPr>
                      <a:r>
                        <a:t/>
                      </a:r>
                      <a:endParaRPr sz="700">
                        <a:latin typeface="Lexend Deca"/>
                        <a:ea typeface="Lexend Deca"/>
                        <a:cs typeface="Lexend Deca"/>
                        <a:sym typeface="Lexend Deca"/>
                      </a:endParaRPr>
                    </a:p>
                  </a:txBody>
                  <a:tcPr marT="91425" marB="91425" marR="91425" marL="91425"/>
                </a:tc>
                <a:tc gridSpan="2">
                  <a:txBody>
                    <a:bodyPr/>
                    <a:lstStyle/>
                    <a:p>
                      <a:pPr indent="0" lvl="0" marL="0" rtl="0" algn="ctr">
                        <a:spcBef>
                          <a:spcPts val="0"/>
                        </a:spcBef>
                        <a:spcAft>
                          <a:spcPts val="0"/>
                        </a:spcAft>
                        <a:buNone/>
                      </a:pPr>
                      <a:r>
                        <a:rPr b="1" lang="en" sz="700">
                          <a:latin typeface="Lexend Deca"/>
                          <a:ea typeface="Lexend Deca"/>
                          <a:cs typeface="Lexend Deca"/>
                          <a:sym typeface="Lexend Deca"/>
                        </a:rPr>
                        <a:t>Actual</a:t>
                      </a:r>
                      <a:endParaRPr b="1" sz="700">
                        <a:latin typeface="Lexend Deca"/>
                        <a:ea typeface="Lexend Deca"/>
                        <a:cs typeface="Lexend Deca"/>
                        <a:sym typeface="Lexend Deca"/>
                      </a:endParaRPr>
                    </a:p>
                  </a:txBody>
                  <a:tcPr marT="91425" marB="91425" marR="91425" marL="91425"/>
                </a:tc>
                <a:tc hMerge="1"/>
              </a:tr>
              <a:tr h="192225">
                <a:tc>
                  <a:txBody>
                    <a:bodyPr/>
                    <a:lstStyle/>
                    <a:p>
                      <a:pPr indent="0" lvl="0" marL="0" rtl="0" algn="ctr">
                        <a:spcBef>
                          <a:spcPts val="0"/>
                        </a:spcBef>
                        <a:spcAft>
                          <a:spcPts val="0"/>
                        </a:spcAft>
                        <a:buNone/>
                      </a:pPr>
                      <a:r>
                        <a:rPr b="1" lang="en" sz="700">
                          <a:latin typeface="Lexend Deca"/>
                          <a:ea typeface="Lexend Deca"/>
                          <a:cs typeface="Lexend Deca"/>
                          <a:sym typeface="Lexend Deca"/>
                        </a:rPr>
                        <a:t>Predicted</a:t>
                      </a:r>
                      <a:endParaRPr b="1"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1403</a:t>
                      </a:r>
                      <a:endParaRPr sz="700">
                        <a:latin typeface="Lexend Deca"/>
                        <a:ea typeface="Lexend Deca"/>
                        <a:cs typeface="Lexend Deca"/>
                        <a:sym typeface="Lexend Deca"/>
                      </a:endParaRPr>
                    </a:p>
                  </a:txBody>
                  <a:tcPr marT="91425" marB="91425" marR="91425" marL="91425">
                    <a:solidFill>
                      <a:srgbClr val="93C47D"/>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136</a:t>
                      </a:r>
                      <a:endParaRPr sz="700">
                        <a:latin typeface="Lexend Deca"/>
                        <a:ea typeface="Lexend Deca"/>
                        <a:cs typeface="Lexend Deca"/>
                        <a:sym typeface="Lexend Deca"/>
                      </a:endParaRPr>
                    </a:p>
                  </a:txBody>
                  <a:tcPr marT="91425" marB="91425" marR="91425" marL="91425">
                    <a:solidFill>
                      <a:srgbClr val="EA9999"/>
                    </a:solidFill>
                  </a:tcPr>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106</a:t>
                      </a:r>
                      <a:endParaRPr sz="700">
                        <a:latin typeface="Lexend Deca"/>
                        <a:ea typeface="Lexend Deca"/>
                        <a:cs typeface="Lexend Deca"/>
                        <a:sym typeface="Lexend Deca"/>
                      </a:endParaRPr>
                    </a:p>
                  </a:txBody>
                  <a:tcPr marT="91425" marB="91425" marR="91425" marL="91425">
                    <a:solidFill>
                      <a:srgbClr val="EA9999"/>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150</a:t>
                      </a:r>
                      <a:endParaRPr sz="700">
                        <a:latin typeface="Lexend Deca"/>
                        <a:ea typeface="Lexend Deca"/>
                        <a:cs typeface="Lexend Deca"/>
                        <a:sym typeface="Lexend Deca"/>
                      </a:endParaRPr>
                    </a:p>
                  </a:txBody>
                  <a:tcPr marT="91425" marB="91425" marR="91425" marL="91425">
                    <a:solidFill>
                      <a:srgbClr val="93C47D"/>
                    </a:solidFill>
                  </a:tcPr>
                </a:tc>
              </a:tr>
            </a:tbl>
          </a:graphicData>
        </a:graphic>
      </p:graphicFrame>
      <p:sp>
        <p:nvSpPr>
          <p:cNvPr id="283" name="Google Shape;283;p43"/>
          <p:cNvSpPr txBox="1"/>
          <p:nvPr/>
        </p:nvSpPr>
        <p:spPr>
          <a:xfrm>
            <a:off x="1433775" y="2377775"/>
            <a:ext cx="183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Confusion Matrix</a:t>
            </a:r>
            <a:endParaRPr b="1">
              <a:latin typeface="Open Sans"/>
              <a:ea typeface="Open Sans"/>
              <a:cs typeface="Open Sans"/>
              <a:sym typeface="Open Sans"/>
            </a:endParaRPr>
          </a:p>
        </p:txBody>
      </p:sp>
      <p:graphicFrame>
        <p:nvGraphicFramePr>
          <p:cNvPr id="284" name="Google Shape;284;p43"/>
          <p:cNvGraphicFramePr/>
          <p:nvPr/>
        </p:nvGraphicFramePr>
        <p:xfrm>
          <a:off x="1208488" y="1188075"/>
          <a:ext cx="3000000" cy="3000000"/>
        </p:xfrm>
        <a:graphic>
          <a:graphicData uri="http://schemas.openxmlformats.org/drawingml/2006/table">
            <a:tbl>
              <a:tblPr>
                <a:noFill/>
                <a:tableStyleId>{A94CBD08-E8BC-41E5-9A26-97224AD1D89B}</a:tableStyleId>
              </a:tblPr>
              <a:tblGrid>
                <a:gridCol w="1140725"/>
                <a:gridCol w="1140725"/>
              </a:tblGrid>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Accuracy</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86.18%</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Sensitivity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Positive)</a:t>
                      </a:r>
                      <a:endParaRPr b="1" sz="1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43.00%</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Specificity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Negative)</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94.37%</a:t>
                      </a:r>
                      <a:endParaRPr sz="1000">
                        <a:latin typeface="Lexend Deca"/>
                        <a:ea typeface="Lexend Deca"/>
                        <a:cs typeface="Lexend Deca"/>
                        <a:sym typeface="Lexend Deca"/>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Classification Models to Predict if Candidates Will Accept/Reject Job Offer</a:t>
            </a:r>
            <a:endParaRPr sz="2300"/>
          </a:p>
        </p:txBody>
      </p:sp>
      <p:sp>
        <p:nvSpPr>
          <p:cNvPr id="290" name="Google Shape;290;p4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1" name="Google Shape;291;p44"/>
          <p:cNvSpPr txBox="1"/>
          <p:nvPr/>
        </p:nvSpPr>
        <p:spPr>
          <a:xfrm>
            <a:off x="3032850" y="845500"/>
            <a:ext cx="307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exend Deca"/>
                <a:ea typeface="Lexend Deca"/>
                <a:cs typeface="Lexend Deca"/>
                <a:sym typeface="Lexend Deca"/>
              </a:rPr>
              <a:t>Gradient Boost</a:t>
            </a:r>
            <a:endParaRPr b="1">
              <a:latin typeface="Lexend Deca"/>
              <a:ea typeface="Lexend Deca"/>
              <a:cs typeface="Lexend Deca"/>
              <a:sym typeface="Lexend Deca"/>
            </a:endParaRPr>
          </a:p>
        </p:txBody>
      </p:sp>
      <p:graphicFrame>
        <p:nvGraphicFramePr>
          <p:cNvPr id="292" name="Google Shape;292;p44"/>
          <p:cNvGraphicFramePr/>
          <p:nvPr/>
        </p:nvGraphicFramePr>
        <p:xfrm>
          <a:off x="1356700" y="2733085"/>
          <a:ext cx="3000000" cy="3000000"/>
        </p:xfrm>
        <a:graphic>
          <a:graphicData uri="http://schemas.openxmlformats.org/drawingml/2006/table">
            <a:tbl>
              <a:tblPr>
                <a:noFill/>
                <a:tableStyleId>{A94CBD08-E8BC-41E5-9A26-97224AD1D89B}</a:tableStyleId>
              </a:tblPr>
              <a:tblGrid>
                <a:gridCol w="659325"/>
                <a:gridCol w="659325"/>
                <a:gridCol w="659325"/>
              </a:tblGrid>
              <a:tr h="192225">
                <a:tc>
                  <a:txBody>
                    <a:bodyPr/>
                    <a:lstStyle/>
                    <a:p>
                      <a:pPr indent="0" lvl="0" marL="0" rtl="0" algn="l">
                        <a:spcBef>
                          <a:spcPts val="0"/>
                        </a:spcBef>
                        <a:spcAft>
                          <a:spcPts val="0"/>
                        </a:spcAft>
                        <a:buNone/>
                      </a:pPr>
                      <a:r>
                        <a:t/>
                      </a:r>
                      <a:endParaRPr sz="700">
                        <a:latin typeface="Lexend Deca"/>
                        <a:ea typeface="Lexend Deca"/>
                        <a:cs typeface="Lexend Deca"/>
                        <a:sym typeface="Lexend Deca"/>
                      </a:endParaRPr>
                    </a:p>
                  </a:txBody>
                  <a:tcPr marT="91425" marB="91425" marR="91425" marL="91425"/>
                </a:tc>
                <a:tc gridSpan="2">
                  <a:txBody>
                    <a:bodyPr/>
                    <a:lstStyle/>
                    <a:p>
                      <a:pPr indent="0" lvl="0" marL="0" rtl="0" algn="ctr">
                        <a:spcBef>
                          <a:spcPts val="0"/>
                        </a:spcBef>
                        <a:spcAft>
                          <a:spcPts val="0"/>
                        </a:spcAft>
                        <a:buNone/>
                      </a:pPr>
                      <a:r>
                        <a:rPr b="1" lang="en" sz="700">
                          <a:latin typeface="Lexend Deca"/>
                          <a:ea typeface="Lexend Deca"/>
                          <a:cs typeface="Lexend Deca"/>
                          <a:sym typeface="Lexend Deca"/>
                        </a:rPr>
                        <a:t>Actual</a:t>
                      </a:r>
                      <a:endParaRPr b="1" sz="700">
                        <a:latin typeface="Lexend Deca"/>
                        <a:ea typeface="Lexend Deca"/>
                        <a:cs typeface="Lexend Deca"/>
                        <a:sym typeface="Lexend Deca"/>
                      </a:endParaRPr>
                    </a:p>
                  </a:txBody>
                  <a:tcPr marT="91425" marB="91425" marR="91425" marL="91425"/>
                </a:tc>
                <a:tc hMerge="1"/>
              </a:tr>
              <a:tr h="192225">
                <a:tc>
                  <a:txBody>
                    <a:bodyPr/>
                    <a:lstStyle/>
                    <a:p>
                      <a:pPr indent="0" lvl="0" marL="0" rtl="0" algn="ctr">
                        <a:spcBef>
                          <a:spcPts val="0"/>
                        </a:spcBef>
                        <a:spcAft>
                          <a:spcPts val="0"/>
                        </a:spcAft>
                        <a:buNone/>
                      </a:pPr>
                      <a:r>
                        <a:rPr b="1" lang="en" sz="700">
                          <a:latin typeface="Lexend Deca"/>
                          <a:ea typeface="Lexend Deca"/>
                          <a:cs typeface="Lexend Deca"/>
                          <a:sym typeface="Lexend Deca"/>
                        </a:rPr>
                        <a:t>Predicted</a:t>
                      </a:r>
                      <a:endParaRPr b="1"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1392</a:t>
                      </a:r>
                      <a:endParaRPr sz="700">
                        <a:latin typeface="Lexend Deca"/>
                        <a:ea typeface="Lexend Deca"/>
                        <a:cs typeface="Lexend Deca"/>
                        <a:sym typeface="Lexend Deca"/>
                      </a:endParaRPr>
                    </a:p>
                  </a:txBody>
                  <a:tcPr marT="91425" marB="91425" marR="91425" marL="91425">
                    <a:solidFill>
                      <a:srgbClr val="93C47D"/>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117</a:t>
                      </a:r>
                      <a:endParaRPr sz="700">
                        <a:latin typeface="Lexend Deca"/>
                        <a:ea typeface="Lexend Deca"/>
                        <a:cs typeface="Lexend Deca"/>
                        <a:sym typeface="Lexend Deca"/>
                      </a:endParaRPr>
                    </a:p>
                  </a:txBody>
                  <a:tcPr marT="91425" marB="91425" marR="91425" marL="91425">
                    <a:solidFill>
                      <a:srgbClr val="EA9999"/>
                    </a:solidFill>
                  </a:tcPr>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128</a:t>
                      </a:r>
                      <a:endParaRPr sz="700">
                        <a:latin typeface="Lexend Deca"/>
                        <a:ea typeface="Lexend Deca"/>
                        <a:cs typeface="Lexend Deca"/>
                        <a:sym typeface="Lexend Deca"/>
                      </a:endParaRPr>
                    </a:p>
                  </a:txBody>
                  <a:tcPr marT="91425" marB="91425" marR="91425" marL="91425">
                    <a:solidFill>
                      <a:srgbClr val="EA9999"/>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158</a:t>
                      </a:r>
                      <a:endParaRPr sz="700">
                        <a:latin typeface="Lexend Deca"/>
                        <a:ea typeface="Lexend Deca"/>
                        <a:cs typeface="Lexend Deca"/>
                        <a:sym typeface="Lexend Deca"/>
                      </a:endParaRPr>
                    </a:p>
                  </a:txBody>
                  <a:tcPr marT="91425" marB="91425" marR="91425" marL="91425">
                    <a:solidFill>
                      <a:srgbClr val="93C47D"/>
                    </a:solidFill>
                  </a:tcPr>
                </a:tc>
              </a:tr>
            </a:tbl>
          </a:graphicData>
        </a:graphic>
      </p:graphicFrame>
      <p:sp>
        <p:nvSpPr>
          <p:cNvPr id="293" name="Google Shape;293;p44"/>
          <p:cNvSpPr txBox="1"/>
          <p:nvPr/>
        </p:nvSpPr>
        <p:spPr>
          <a:xfrm>
            <a:off x="1433775" y="2377775"/>
            <a:ext cx="183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Confusion Matrix</a:t>
            </a:r>
            <a:endParaRPr b="1">
              <a:latin typeface="Open Sans"/>
              <a:ea typeface="Open Sans"/>
              <a:cs typeface="Open Sans"/>
              <a:sym typeface="Open Sans"/>
            </a:endParaRPr>
          </a:p>
        </p:txBody>
      </p:sp>
      <p:graphicFrame>
        <p:nvGraphicFramePr>
          <p:cNvPr id="294" name="Google Shape;294;p44"/>
          <p:cNvGraphicFramePr/>
          <p:nvPr/>
        </p:nvGraphicFramePr>
        <p:xfrm>
          <a:off x="1204950" y="1187350"/>
          <a:ext cx="3000000" cy="3000000"/>
        </p:xfrm>
        <a:graphic>
          <a:graphicData uri="http://schemas.openxmlformats.org/drawingml/2006/table">
            <a:tbl>
              <a:tblPr>
                <a:noFill/>
                <a:tableStyleId>{A94CBD08-E8BC-41E5-9A26-97224AD1D89B}</a:tableStyleId>
              </a:tblPr>
              <a:tblGrid>
                <a:gridCol w="1140725"/>
                <a:gridCol w="1140725"/>
              </a:tblGrid>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Accuracy</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86.35%</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Sensitivity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Positive)</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57.45</a:t>
                      </a:r>
                      <a:r>
                        <a:rPr lang="en" sz="1000">
                          <a:latin typeface="Lexend Deca"/>
                          <a:ea typeface="Lexend Deca"/>
                          <a:cs typeface="Lexend Deca"/>
                          <a:sym typeface="Lexend Deca"/>
                        </a:rPr>
                        <a:t>%</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Specificity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Negative)</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91.57%</a:t>
                      </a:r>
                      <a:endParaRPr sz="1000">
                        <a:latin typeface="Lexend Deca"/>
                        <a:ea typeface="Lexend Deca"/>
                        <a:cs typeface="Lexend Deca"/>
                        <a:sym typeface="Lexend Deca"/>
                      </a:endParaRPr>
                    </a:p>
                  </a:txBody>
                  <a:tcPr marT="91425" marB="91425" marR="91425" marL="91425"/>
                </a:tc>
              </a:tr>
            </a:tbl>
          </a:graphicData>
        </a:graphic>
      </p:graphicFrame>
      <p:pic>
        <p:nvPicPr>
          <p:cNvPr id="295" name="Google Shape;295;p44"/>
          <p:cNvPicPr preferRelativeResize="0"/>
          <p:nvPr/>
        </p:nvPicPr>
        <p:blipFill>
          <a:blip r:embed="rId3">
            <a:alphaModFix/>
          </a:blip>
          <a:stretch>
            <a:fillRect/>
          </a:stretch>
        </p:blipFill>
        <p:spPr>
          <a:xfrm>
            <a:off x="4297650" y="1218300"/>
            <a:ext cx="3803775" cy="2447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Classification Models to Predict if Candidates Will Accept/Reject Job Offer</a:t>
            </a:r>
            <a:endParaRPr sz="2300"/>
          </a:p>
        </p:txBody>
      </p:sp>
      <p:sp>
        <p:nvSpPr>
          <p:cNvPr id="301" name="Google Shape;301;p4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2" name="Google Shape;302;p45"/>
          <p:cNvSpPr txBox="1"/>
          <p:nvPr/>
        </p:nvSpPr>
        <p:spPr>
          <a:xfrm>
            <a:off x="3032850" y="867750"/>
            <a:ext cx="307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exend Deca"/>
                <a:ea typeface="Lexend Deca"/>
                <a:cs typeface="Lexend Deca"/>
                <a:sym typeface="Lexend Deca"/>
              </a:rPr>
              <a:t>Logistic Regression</a:t>
            </a:r>
            <a:endParaRPr b="1">
              <a:latin typeface="Lexend Deca"/>
              <a:ea typeface="Lexend Deca"/>
              <a:cs typeface="Lexend Deca"/>
              <a:sym typeface="Lexend Deca"/>
            </a:endParaRPr>
          </a:p>
        </p:txBody>
      </p:sp>
      <p:graphicFrame>
        <p:nvGraphicFramePr>
          <p:cNvPr id="303" name="Google Shape;303;p45"/>
          <p:cNvGraphicFramePr/>
          <p:nvPr/>
        </p:nvGraphicFramePr>
        <p:xfrm>
          <a:off x="1356700" y="2733085"/>
          <a:ext cx="3000000" cy="3000000"/>
        </p:xfrm>
        <a:graphic>
          <a:graphicData uri="http://schemas.openxmlformats.org/drawingml/2006/table">
            <a:tbl>
              <a:tblPr>
                <a:noFill/>
                <a:tableStyleId>{A94CBD08-E8BC-41E5-9A26-97224AD1D89B}</a:tableStyleId>
              </a:tblPr>
              <a:tblGrid>
                <a:gridCol w="659325"/>
                <a:gridCol w="659325"/>
                <a:gridCol w="659325"/>
              </a:tblGrid>
              <a:tr h="192225">
                <a:tc>
                  <a:txBody>
                    <a:bodyPr/>
                    <a:lstStyle/>
                    <a:p>
                      <a:pPr indent="0" lvl="0" marL="0" rtl="0" algn="l">
                        <a:spcBef>
                          <a:spcPts val="0"/>
                        </a:spcBef>
                        <a:spcAft>
                          <a:spcPts val="0"/>
                        </a:spcAft>
                        <a:buNone/>
                      </a:pPr>
                      <a:r>
                        <a:t/>
                      </a:r>
                      <a:endParaRPr sz="700">
                        <a:latin typeface="Lexend Deca"/>
                        <a:ea typeface="Lexend Deca"/>
                        <a:cs typeface="Lexend Deca"/>
                        <a:sym typeface="Lexend Deca"/>
                      </a:endParaRPr>
                    </a:p>
                  </a:txBody>
                  <a:tcPr marT="91425" marB="91425" marR="91425" marL="91425"/>
                </a:tc>
                <a:tc gridSpan="2">
                  <a:txBody>
                    <a:bodyPr/>
                    <a:lstStyle/>
                    <a:p>
                      <a:pPr indent="0" lvl="0" marL="0" rtl="0" algn="ctr">
                        <a:spcBef>
                          <a:spcPts val="0"/>
                        </a:spcBef>
                        <a:spcAft>
                          <a:spcPts val="0"/>
                        </a:spcAft>
                        <a:buNone/>
                      </a:pPr>
                      <a:r>
                        <a:rPr b="1" lang="en" sz="700">
                          <a:latin typeface="Lexend Deca"/>
                          <a:ea typeface="Lexend Deca"/>
                          <a:cs typeface="Lexend Deca"/>
                          <a:sym typeface="Lexend Deca"/>
                        </a:rPr>
                        <a:t>Actual</a:t>
                      </a:r>
                      <a:endParaRPr b="1" sz="700">
                        <a:latin typeface="Lexend Deca"/>
                        <a:ea typeface="Lexend Deca"/>
                        <a:cs typeface="Lexend Deca"/>
                        <a:sym typeface="Lexend Deca"/>
                      </a:endParaRPr>
                    </a:p>
                  </a:txBody>
                  <a:tcPr marT="91425" marB="91425" marR="91425" marL="91425"/>
                </a:tc>
                <a:tc hMerge="1"/>
              </a:tr>
              <a:tr h="192225">
                <a:tc>
                  <a:txBody>
                    <a:bodyPr/>
                    <a:lstStyle/>
                    <a:p>
                      <a:pPr indent="0" lvl="0" marL="0" rtl="0" algn="ctr">
                        <a:spcBef>
                          <a:spcPts val="0"/>
                        </a:spcBef>
                        <a:spcAft>
                          <a:spcPts val="0"/>
                        </a:spcAft>
                        <a:buNone/>
                      </a:pPr>
                      <a:r>
                        <a:rPr b="1" lang="en" sz="700">
                          <a:latin typeface="Lexend Deca"/>
                          <a:ea typeface="Lexend Deca"/>
                          <a:cs typeface="Lexend Deca"/>
                          <a:sym typeface="Lexend Deca"/>
                        </a:rPr>
                        <a:t>Predicted</a:t>
                      </a:r>
                      <a:endParaRPr b="1"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0</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1442   </a:t>
                      </a:r>
                      <a:endParaRPr sz="700">
                        <a:latin typeface="Lexend Deca"/>
                        <a:ea typeface="Lexend Deca"/>
                        <a:cs typeface="Lexend Deca"/>
                        <a:sym typeface="Lexend Deca"/>
                      </a:endParaRPr>
                    </a:p>
                  </a:txBody>
                  <a:tcPr marT="91425" marB="91425" marR="91425" marL="91425">
                    <a:solidFill>
                      <a:srgbClr val="93C47D"/>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67</a:t>
                      </a:r>
                      <a:endParaRPr sz="700">
                        <a:latin typeface="Lexend Deca"/>
                        <a:ea typeface="Lexend Deca"/>
                        <a:cs typeface="Lexend Deca"/>
                        <a:sym typeface="Lexend Deca"/>
                      </a:endParaRPr>
                    </a:p>
                  </a:txBody>
                  <a:tcPr marT="91425" marB="91425" marR="91425" marL="91425">
                    <a:solidFill>
                      <a:srgbClr val="EA9999"/>
                    </a:solidFill>
                  </a:tcPr>
                </a:tc>
              </a:tr>
              <a:tr h="192225">
                <a:tc>
                  <a:txBody>
                    <a:bodyPr/>
                    <a:lstStyle/>
                    <a:p>
                      <a:pPr indent="0" lvl="0" marL="0" rtl="0" algn="r">
                        <a:spcBef>
                          <a:spcPts val="0"/>
                        </a:spcBef>
                        <a:spcAft>
                          <a:spcPts val="0"/>
                        </a:spcAft>
                        <a:buNone/>
                      </a:pPr>
                      <a:r>
                        <a:rPr lang="en" sz="700">
                          <a:latin typeface="Lexend Deca"/>
                          <a:ea typeface="Lexend Deca"/>
                          <a:cs typeface="Lexend Deca"/>
                          <a:sym typeface="Lexend Deca"/>
                        </a:rPr>
                        <a:t>1</a:t>
                      </a:r>
                      <a:endParaRPr sz="7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204   </a:t>
                      </a:r>
                      <a:endParaRPr sz="700">
                        <a:latin typeface="Lexend Deca"/>
                        <a:ea typeface="Lexend Deca"/>
                        <a:cs typeface="Lexend Deca"/>
                        <a:sym typeface="Lexend Deca"/>
                      </a:endParaRPr>
                    </a:p>
                  </a:txBody>
                  <a:tcPr marT="91425" marB="91425" marR="91425" marL="91425">
                    <a:solidFill>
                      <a:srgbClr val="EA9999"/>
                    </a:solidFill>
                  </a:tcPr>
                </a:tc>
                <a:tc>
                  <a:txBody>
                    <a:bodyPr/>
                    <a:lstStyle/>
                    <a:p>
                      <a:pPr indent="0" lvl="0" marL="0" rtl="0" algn="r">
                        <a:lnSpc>
                          <a:spcPct val="115000"/>
                        </a:lnSpc>
                        <a:spcBef>
                          <a:spcPts val="0"/>
                        </a:spcBef>
                        <a:spcAft>
                          <a:spcPts val="0"/>
                        </a:spcAft>
                        <a:buNone/>
                      </a:pPr>
                      <a:r>
                        <a:rPr lang="en" sz="700">
                          <a:latin typeface="Lexend Deca"/>
                          <a:ea typeface="Lexend Deca"/>
                          <a:cs typeface="Lexend Deca"/>
                          <a:sym typeface="Lexend Deca"/>
                        </a:rPr>
                        <a:t>82</a:t>
                      </a:r>
                      <a:endParaRPr sz="700">
                        <a:latin typeface="Lexend Deca"/>
                        <a:ea typeface="Lexend Deca"/>
                        <a:cs typeface="Lexend Deca"/>
                        <a:sym typeface="Lexend Deca"/>
                      </a:endParaRPr>
                    </a:p>
                  </a:txBody>
                  <a:tcPr marT="91425" marB="91425" marR="91425" marL="91425">
                    <a:solidFill>
                      <a:srgbClr val="93C47D"/>
                    </a:solidFill>
                  </a:tcPr>
                </a:tc>
              </a:tr>
            </a:tbl>
          </a:graphicData>
        </a:graphic>
      </p:graphicFrame>
      <p:sp>
        <p:nvSpPr>
          <p:cNvPr id="304" name="Google Shape;304;p45"/>
          <p:cNvSpPr txBox="1"/>
          <p:nvPr/>
        </p:nvSpPr>
        <p:spPr>
          <a:xfrm>
            <a:off x="1433775" y="2377775"/>
            <a:ext cx="183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Confusion Matrix</a:t>
            </a:r>
            <a:endParaRPr b="1">
              <a:latin typeface="Open Sans"/>
              <a:ea typeface="Open Sans"/>
              <a:cs typeface="Open Sans"/>
              <a:sym typeface="Open Sans"/>
            </a:endParaRPr>
          </a:p>
        </p:txBody>
      </p:sp>
      <p:graphicFrame>
        <p:nvGraphicFramePr>
          <p:cNvPr id="305" name="Google Shape;305;p45"/>
          <p:cNvGraphicFramePr/>
          <p:nvPr/>
        </p:nvGraphicFramePr>
        <p:xfrm>
          <a:off x="1208500" y="1215213"/>
          <a:ext cx="3000000" cy="3000000"/>
        </p:xfrm>
        <a:graphic>
          <a:graphicData uri="http://schemas.openxmlformats.org/drawingml/2006/table">
            <a:tbl>
              <a:tblPr>
                <a:noFill/>
                <a:tableStyleId>{A94CBD08-E8BC-41E5-9A26-97224AD1D89B}</a:tableStyleId>
              </a:tblPr>
              <a:tblGrid>
                <a:gridCol w="1140725"/>
                <a:gridCol w="1140725"/>
              </a:tblGrid>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Accuracy</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84.90%</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Sensitivity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Positive)</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55.03%</a:t>
                      </a:r>
                      <a:endParaRPr sz="1000">
                        <a:latin typeface="Lexend Deca"/>
                        <a:ea typeface="Lexend Deca"/>
                        <a:cs typeface="Lexend Deca"/>
                        <a:sym typeface="Lexend Deca"/>
                      </a:endParaRPr>
                    </a:p>
                  </a:txBody>
                  <a:tcPr marT="91425" marB="91425" marR="91425" marL="91425"/>
                </a:tc>
              </a:tr>
              <a:tr h="244350">
                <a:tc>
                  <a:txBody>
                    <a:bodyPr/>
                    <a:lstStyle/>
                    <a:p>
                      <a:pPr indent="0" lvl="0" marL="0" rtl="0" algn="l">
                        <a:spcBef>
                          <a:spcPts val="0"/>
                        </a:spcBef>
                        <a:spcAft>
                          <a:spcPts val="0"/>
                        </a:spcAft>
                        <a:buNone/>
                      </a:pPr>
                      <a:r>
                        <a:rPr b="1" lang="en" sz="1000">
                          <a:latin typeface="Lexend Deca"/>
                          <a:ea typeface="Lexend Deca"/>
                          <a:cs typeface="Lexend Deca"/>
                          <a:sym typeface="Lexend Deca"/>
                        </a:rPr>
                        <a:t>Specificity</a:t>
                      </a:r>
                      <a:endParaRPr b="1" sz="1000">
                        <a:latin typeface="Lexend Deca"/>
                        <a:ea typeface="Lexend Deca"/>
                        <a:cs typeface="Lexend Deca"/>
                        <a:sym typeface="Lexend Deca"/>
                      </a:endParaRPr>
                    </a:p>
                    <a:p>
                      <a:pPr indent="0" lvl="0" marL="0" rtl="0" algn="l">
                        <a:spcBef>
                          <a:spcPts val="0"/>
                        </a:spcBef>
                        <a:spcAft>
                          <a:spcPts val="0"/>
                        </a:spcAft>
                        <a:buNone/>
                      </a:pPr>
                      <a:r>
                        <a:rPr lang="en" sz="650">
                          <a:solidFill>
                            <a:srgbClr val="202122"/>
                          </a:solidFill>
                          <a:highlight>
                            <a:srgbClr val="FFFFFF"/>
                          </a:highlight>
                          <a:latin typeface="Lexend Deca"/>
                          <a:ea typeface="Lexend Deca"/>
                          <a:cs typeface="Lexend Deca"/>
                          <a:sym typeface="Lexend Deca"/>
                        </a:rPr>
                        <a:t>(True Negative)</a:t>
                      </a:r>
                      <a:endParaRPr b="1" sz="1000">
                        <a:latin typeface="Lexend Deca"/>
                        <a:ea typeface="Lexend Deca"/>
                        <a:cs typeface="Lexend Deca"/>
                        <a:sym typeface="Lexend Deca"/>
                      </a:endParaRPr>
                    </a:p>
                  </a:txBody>
                  <a:tcPr marT="91425" marB="91425" marR="91425" marL="91425"/>
                </a:tc>
                <a:tc>
                  <a:txBody>
                    <a:bodyPr/>
                    <a:lstStyle/>
                    <a:p>
                      <a:pPr indent="0" lvl="0" marL="0" rtl="0" algn="r">
                        <a:lnSpc>
                          <a:spcPct val="115000"/>
                        </a:lnSpc>
                        <a:spcBef>
                          <a:spcPts val="0"/>
                        </a:spcBef>
                        <a:spcAft>
                          <a:spcPts val="0"/>
                        </a:spcAft>
                        <a:buNone/>
                      </a:pPr>
                      <a:r>
                        <a:rPr lang="en" sz="1000">
                          <a:latin typeface="Lexend Deca"/>
                          <a:ea typeface="Lexend Deca"/>
                          <a:cs typeface="Lexend Deca"/>
                          <a:sym typeface="Lexend Deca"/>
                        </a:rPr>
                        <a:t>87.60</a:t>
                      </a:r>
                      <a:r>
                        <a:rPr lang="en" sz="1000">
                          <a:latin typeface="Lexend Deca"/>
                          <a:ea typeface="Lexend Deca"/>
                          <a:cs typeface="Lexend Deca"/>
                          <a:sym typeface="Lexend Deca"/>
                        </a:rPr>
                        <a:t>%</a:t>
                      </a:r>
                      <a:endParaRPr sz="1000">
                        <a:latin typeface="Lexend Deca"/>
                        <a:ea typeface="Lexend Deca"/>
                        <a:cs typeface="Lexend Deca"/>
                        <a:sym typeface="Lexend Deca"/>
                      </a:endParaRPr>
                    </a:p>
                  </a:txBody>
                  <a:tcPr marT="91425" marB="91425" marR="91425" marL="91425"/>
                </a:tc>
              </a:tr>
            </a:tbl>
          </a:graphicData>
        </a:graphic>
      </p:graphicFrame>
      <p:pic>
        <p:nvPicPr>
          <p:cNvPr id="306" name="Google Shape;306;p45"/>
          <p:cNvPicPr preferRelativeResize="0"/>
          <p:nvPr/>
        </p:nvPicPr>
        <p:blipFill rotWithShape="1">
          <a:blip r:embed="rId3">
            <a:alphaModFix/>
          </a:blip>
          <a:srcRect b="1126" l="875" r="757" t="1776"/>
          <a:stretch/>
        </p:blipFill>
        <p:spPr>
          <a:xfrm>
            <a:off x="3839925" y="1408100"/>
            <a:ext cx="4655976" cy="235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8"/>
          <p:cNvPicPr preferRelativeResize="0"/>
          <p:nvPr/>
        </p:nvPicPr>
        <p:blipFill rotWithShape="1">
          <a:blip r:embed="rId3">
            <a:alphaModFix/>
          </a:blip>
          <a:srcRect b="0" l="8958" r="0" t="0"/>
          <a:stretch/>
        </p:blipFill>
        <p:spPr>
          <a:xfrm>
            <a:off x="4261699" y="1827900"/>
            <a:ext cx="1016824" cy="1175500"/>
          </a:xfrm>
          <a:prstGeom prst="rect">
            <a:avLst/>
          </a:prstGeom>
          <a:noFill/>
          <a:ln>
            <a:noFill/>
          </a:ln>
        </p:spPr>
      </p:pic>
      <p:sp>
        <p:nvSpPr>
          <p:cNvPr id="129" name="Google Shape;129;p28"/>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About Us</a:t>
            </a:r>
            <a:endParaRPr/>
          </a:p>
        </p:txBody>
      </p:sp>
      <p:sp>
        <p:nvSpPr>
          <p:cNvPr id="130" name="Google Shape;130;p2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31" name="Google Shape;131;p28"/>
          <p:cNvPicPr preferRelativeResize="0"/>
          <p:nvPr/>
        </p:nvPicPr>
        <p:blipFill>
          <a:blip r:embed="rId4">
            <a:alphaModFix/>
          </a:blip>
          <a:stretch>
            <a:fillRect/>
          </a:stretch>
        </p:blipFill>
        <p:spPr>
          <a:xfrm>
            <a:off x="1076025" y="1827900"/>
            <a:ext cx="1175500" cy="1175500"/>
          </a:xfrm>
          <a:prstGeom prst="rect">
            <a:avLst/>
          </a:prstGeom>
          <a:noFill/>
          <a:ln>
            <a:noFill/>
          </a:ln>
        </p:spPr>
      </p:pic>
      <p:pic>
        <p:nvPicPr>
          <p:cNvPr id="132" name="Google Shape;132;p28"/>
          <p:cNvPicPr preferRelativeResize="0"/>
          <p:nvPr/>
        </p:nvPicPr>
        <p:blipFill>
          <a:blip r:embed="rId5">
            <a:alphaModFix/>
          </a:blip>
          <a:stretch>
            <a:fillRect/>
          </a:stretch>
        </p:blipFill>
        <p:spPr>
          <a:xfrm>
            <a:off x="5839900" y="1875975"/>
            <a:ext cx="687487" cy="1175500"/>
          </a:xfrm>
          <a:prstGeom prst="rect">
            <a:avLst/>
          </a:prstGeom>
          <a:noFill/>
          <a:ln>
            <a:noFill/>
          </a:ln>
        </p:spPr>
      </p:pic>
      <p:pic>
        <p:nvPicPr>
          <p:cNvPr id="133" name="Google Shape;133;p28"/>
          <p:cNvPicPr preferRelativeResize="0"/>
          <p:nvPr/>
        </p:nvPicPr>
        <p:blipFill>
          <a:blip r:embed="rId6">
            <a:alphaModFix/>
          </a:blip>
          <a:stretch>
            <a:fillRect/>
          </a:stretch>
        </p:blipFill>
        <p:spPr>
          <a:xfrm>
            <a:off x="2709425" y="1827900"/>
            <a:ext cx="1175501" cy="1175526"/>
          </a:xfrm>
          <a:prstGeom prst="rect">
            <a:avLst/>
          </a:prstGeom>
          <a:noFill/>
          <a:ln>
            <a:noFill/>
          </a:ln>
        </p:spPr>
      </p:pic>
      <p:pic>
        <p:nvPicPr>
          <p:cNvPr id="134" name="Google Shape;134;p28"/>
          <p:cNvPicPr preferRelativeResize="0"/>
          <p:nvPr/>
        </p:nvPicPr>
        <p:blipFill rotWithShape="1">
          <a:blip r:embed="rId7">
            <a:alphaModFix/>
          </a:blip>
          <a:srcRect b="0" l="0" r="10594" t="0"/>
          <a:stretch/>
        </p:blipFill>
        <p:spPr>
          <a:xfrm>
            <a:off x="7200350" y="1827900"/>
            <a:ext cx="819000" cy="1175526"/>
          </a:xfrm>
          <a:prstGeom prst="rect">
            <a:avLst/>
          </a:prstGeom>
          <a:noFill/>
          <a:ln>
            <a:noFill/>
          </a:ln>
        </p:spPr>
      </p:pic>
      <p:sp>
        <p:nvSpPr>
          <p:cNvPr id="135" name="Google Shape;135;p28"/>
          <p:cNvSpPr txBox="1"/>
          <p:nvPr/>
        </p:nvSpPr>
        <p:spPr>
          <a:xfrm>
            <a:off x="1198200" y="3204950"/>
            <a:ext cx="739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exend Deca"/>
                <a:ea typeface="Lexend Deca"/>
                <a:cs typeface="Lexend Deca"/>
                <a:sym typeface="Lexend Deca"/>
              </a:rPr>
              <a:t>Xinping Yu                           Muyan Xie                         Bosoo Kim           Ruchika Venkateswaran      Yigit Demiralp</a:t>
            </a:r>
            <a:endParaRPr>
              <a:latin typeface="Lexend Deca"/>
              <a:ea typeface="Lexend Deca"/>
              <a:cs typeface="Lexend Deca"/>
              <a:sym typeface="Lexend De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Regression Models to Predict City Development Index</a:t>
            </a:r>
            <a:endParaRPr/>
          </a:p>
        </p:txBody>
      </p:sp>
      <p:sp>
        <p:nvSpPr>
          <p:cNvPr id="312" name="Google Shape;312;p4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3" name="Google Shape;313;p46"/>
          <p:cNvSpPr txBox="1"/>
          <p:nvPr>
            <p:ph idx="1" type="body"/>
          </p:nvPr>
        </p:nvSpPr>
        <p:spPr>
          <a:xfrm>
            <a:off x="1438125" y="1378975"/>
            <a:ext cx="2444100" cy="1371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Lexend Deca"/>
                <a:ea typeface="Lexend Deca"/>
                <a:cs typeface="Lexend Deca"/>
                <a:sym typeface="Lexend Deca"/>
              </a:rPr>
              <a:t>MSE </a:t>
            </a:r>
            <a:r>
              <a:rPr lang="en" sz="1000">
                <a:latin typeface="Lexend Deca"/>
                <a:ea typeface="Lexend Deca"/>
                <a:cs typeface="Lexend Deca"/>
                <a:sym typeface="Lexend Deca"/>
              </a:rPr>
              <a:t>(train/test)</a:t>
            </a:r>
            <a:endParaRPr sz="1000">
              <a:latin typeface="Lexend Deca"/>
              <a:ea typeface="Lexend Deca"/>
              <a:cs typeface="Lexend Deca"/>
              <a:sym typeface="Lexend Deca"/>
            </a:endParaRPr>
          </a:p>
          <a:p>
            <a:pPr indent="0" lvl="0" marL="0" rtl="0" algn="l">
              <a:spcBef>
                <a:spcPts val="600"/>
              </a:spcBef>
              <a:spcAft>
                <a:spcPts val="0"/>
              </a:spcAft>
              <a:buNone/>
            </a:pPr>
            <a:r>
              <a:rPr lang="en">
                <a:latin typeface="Lexend Deca"/>
                <a:ea typeface="Lexend Deca"/>
                <a:cs typeface="Lexend Deca"/>
                <a:sym typeface="Lexend Deca"/>
              </a:rPr>
              <a:t>Linear = </a:t>
            </a:r>
            <a:r>
              <a:rPr lang="en" sz="1000">
                <a:solidFill>
                  <a:srgbClr val="000000"/>
                </a:solidFill>
                <a:latin typeface="Lexend Deca"/>
                <a:ea typeface="Lexend Deca"/>
                <a:cs typeface="Lexend Deca"/>
                <a:sym typeface="Lexend Deca"/>
              </a:rPr>
              <a:t>0.01177169 / 0.01170526 </a:t>
            </a:r>
            <a:endParaRPr sz="1000">
              <a:solidFill>
                <a:srgbClr val="000000"/>
              </a:solidFill>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Ridge =  </a:t>
            </a:r>
            <a:r>
              <a:rPr lang="en" sz="1000">
                <a:solidFill>
                  <a:srgbClr val="000000"/>
                </a:solidFill>
                <a:latin typeface="Lexend Deca"/>
                <a:ea typeface="Lexend Deca"/>
                <a:cs typeface="Lexend Deca"/>
                <a:sym typeface="Lexend Deca"/>
              </a:rPr>
              <a:t>0.01177169 / 0.01170527</a:t>
            </a:r>
            <a:endParaRPr sz="1000">
              <a:solidFill>
                <a:srgbClr val="000000"/>
              </a:solidFill>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Lasso = </a:t>
            </a:r>
            <a:r>
              <a:rPr lang="en" sz="1000">
                <a:solidFill>
                  <a:srgbClr val="000000"/>
                </a:solidFill>
                <a:latin typeface="Lexend Deca"/>
                <a:ea typeface="Lexend Deca"/>
                <a:cs typeface="Lexend Deca"/>
                <a:sym typeface="Lexend Deca"/>
              </a:rPr>
              <a:t>0.01178403 / 0.01170773 </a:t>
            </a:r>
            <a:endParaRPr sz="1000">
              <a:solidFill>
                <a:srgbClr val="000000"/>
              </a:solidFill>
              <a:latin typeface="Lexend Deca"/>
              <a:ea typeface="Lexend Deca"/>
              <a:cs typeface="Lexend Deca"/>
              <a:sym typeface="Lexend Deca"/>
            </a:endParaRPr>
          </a:p>
          <a:p>
            <a:pPr indent="0" lvl="0" marL="0" rtl="0" algn="l">
              <a:spcBef>
                <a:spcPts val="0"/>
              </a:spcBef>
              <a:spcAft>
                <a:spcPts val="0"/>
              </a:spcAft>
              <a:buNone/>
            </a:pPr>
            <a:r>
              <a:rPr lang="en" sz="1000">
                <a:solidFill>
                  <a:srgbClr val="000000"/>
                </a:solidFill>
                <a:latin typeface="Lexend Deca"/>
                <a:ea typeface="Lexend Deca"/>
                <a:cs typeface="Lexend Deca"/>
                <a:sym typeface="Lexend Deca"/>
              </a:rPr>
              <a:t> </a:t>
            </a:r>
            <a:endParaRPr>
              <a:latin typeface="Lexend Deca"/>
              <a:ea typeface="Lexend Deca"/>
              <a:cs typeface="Lexend Deca"/>
              <a:sym typeface="Lexend Deca"/>
            </a:endParaRPr>
          </a:p>
        </p:txBody>
      </p:sp>
      <p:sp>
        <p:nvSpPr>
          <p:cNvPr id="314" name="Google Shape;314;p46"/>
          <p:cNvSpPr txBox="1"/>
          <p:nvPr>
            <p:ph idx="1" type="body"/>
          </p:nvPr>
        </p:nvSpPr>
        <p:spPr>
          <a:xfrm>
            <a:off x="5001413" y="1378975"/>
            <a:ext cx="2375400" cy="26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Lexend Deca"/>
                <a:ea typeface="Lexend Deca"/>
                <a:cs typeface="Lexend Deca"/>
                <a:sym typeface="Lexend Deca"/>
              </a:rPr>
              <a:t>Lambda</a:t>
            </a:r>
            <a:endParaRPr b="1">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Ridge = </a:t>
            </a:r>
            <a:r>
              <a:rPr lang="en" sz="1000">
                <a:solidFill>
                  <a:srgbClr val="000000"/>
                </a:solidFill>
                <a:latin typeface="Lexend Deca"/>
                <a:ea typeface="Lexend Deca"/>
                <a:cs typeface="Lexend Deca"/>
                <a:sym typeface="Lexend Deca"/>
              </a:rPr>
              <a:t>0.0001</a:t>
            </a:r>
            <a:endParaRPr sz="1000">
              <a:solidFill>
                <a:srgbClr val="000000"/>
              </a:solidFill>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Lasso = </a:t>
            </a:r>
            <a:r>
              <a:rPr lang="en" sz="1000">
                <a:solidFill>
                  <a:srgbClr val="000000"/>
                </a:solidFill>
                <a:latin typeface="Lexend Deca"/>
                <a:ea typeface="Lexend Deca"/>
                <a:cs typeface="Lexend Deca"/>
                <a:sym typeface="Lexend Deca"/>
              </a:rPr>
              <a:t>0.9</a:t>
            </a:r>
            <a:endParaRPr b="1">
              <a:latin typeface="Lexend Deca"/>
              <a:ea typeface="Lexend Deca"/>
              <a:cs typeface="Lexend Deca"/>
              <a:sym typeface="Lexend Deca"/>
            </a:endParaRPr>
          </a:p>
        </p:txBody>
      </p:sp>
      <p:sp>
        <p:nvSpPr>
          <p:cNvPr id="315" name="Google Shape;315;p46"/>
          <p:cNvSpPr txBox="1"/>
          <p:nvPr>
            <p:ph idx="1" type="body"/>
          </p:nvPr>
        </p:nvSpPr>
        <p:spPr>
          <a:xfrm>
            <a:off x="1438125" y="2800125"/>
            <a:ext cx="6548400" cy="266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rgbClr val="000000"/>
                </a:solidFill>
                <a:latin typeface="Lexend Deca"/>
                <a:ea typeface="Lexend Deca"/>
                <a:cs typeface="Lexend Deca"/>
                <a:sym typeface="Lexend Deca"/>
              </a:rPr>
              <a:t>Experience is the best predictor for city development index, and candidates with STEM majors, as well as the difference between current and last new job are important predictors of city development index.</a:t>
            </a:r>
            <a:endParaRPr sz="1100">
              <a:latin typeface="Lexend Deca"/>
              <a:ea typeface="Lexend Deca"/>
              <a:cs typeface="Lexend Deca"/>
              <a:sym typeface="Lexend Deca"/>
            </a:endParaRPr>
          </a:p>
        </p:txBody>
      </p:sp>
      <p:sp>
        <p:nvSpPr>
          <p:cNvPr id="316" name="Google Shape;316;p46"/>
          <p:cNvSpPr txBox="1"/>
          <p:nvPr>
            <p:ph idx="1" type="body"/>
          </p:nvPr>
        </p:nvSpPr>
        <p:spPr>
          <a:xfrm>
            <a:off x="1438125" y="3464575"/>
            <a:ext cx="7229400" cy="490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800">
                <a:solidFill>
                  <a:srgbClr val="000000"/>
                </a:solidFill>
                <a:latin typeface="Lexend Deca"/>
                <a:ea typeface="Lexend Deca"/>
                <a:cs typeface="Lexend Deca"/>
                <a:sym typeface="Lexend Deca"/>
              </a:rPr>
              <a:t>*Only using experience / No university enrollment / last new job / STEM discipline (Attributed to the variable importance results).</a:t>
            </a:r>
            <a:endParaRPr sz="800">
              <a:solidFill>
                <a:srgbClr val="000000"/>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526775"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t>C</a:t>
            </a:r>
            <a:r>
              <a:rPr lang="en" sz="2100"/>
              <a:t>hosen Models</a:t>
            </a:r>
            <a:endParaRPr sz="2100"/>
          </a:p>
        </p:txBody>
      </p:sp>
      <p:sp>
        <p:nvSpPr>
          <p:cNvPr id="322" name="Google Shape;322;p4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3" name="Google Shape;323;p47"/>
          <p:cNvSpPr txBox="1"/>
          <p:nvPr/>
        </p:nvSpPr>
        <p:spPr>
          <a:xfrm>
            <a:off x="1510575" y="1026550"/>
            <a:ext cx="22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Lexend Deca"/>
                <a:ea typeface="Lexend Deca"/>
                <a:cs typeface="Lexend Deca"/>
                <a:sym typeface="Lexend Deca"/>
              </a:rPr>
              <a:t>Classification</a:t>
            </a:r>
            <a:endParaRPr b="1" sz="1600">
              <a:latin typeface="Lexend Deca"/>
              <a:ea typeface="Lexend Deca"/>
              <a:cs typeface="Lexend Deca"/>
              <a:sym typeface="Lexend Deca"/>
            </a:endParaRPr>
          </a:p>
          <a:p>
            <a:pPr indent="0" lvl="0" marL="0" rtl="0" algn="ctr">
              <a:spcBef>
                <a:spcPts val="0"/>
              </a:spcBef>
              <a:spcAft>
                <a:spcPts val="0"/>
              </a:spcAft>
              <a:buNone/>
            </a:pPr>
            <a:r>
              <a:rPr lang="en" sz="1200">
                <a:latin typeface="Lexend Deca"/>
                <a:ea typeface="Lexend Deca"/>
                <a:cs typeface="Lexend Deca"/>
                <a:sym typeface="Lexend Deca"/>
              </a:rPr>
              <a:t>(Test)</a:t>
            </a:r>
            <a:endParaRPr sz="1200">
              <a:latin typeface="Lexend Deca"/>
              <a:ea typeface="Lexend Deca"/>
              <a:cs typeface="Lexend Deca"/>
              <a:sym typeface="Lexend Deca"/>
            </a:endParaRPr>
          </a:p>
        </p:txBody>
      </p:sp>
      <p:sp>
        <p:nvSpPr>
          <p:cNvPr id="324" name="Google Shape;324;p47"/>
          <p:cNvSpPr txBox="1"/>
          <p:nvPr/>
        </p:nvSpPr>
        <p:spPr>
          <a:xfrm>
            <a:off x="5624613" y="1026550"/>
            <a:ext cx="20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exend Deca"/>
                <a:ea typeface="Lexend Deca"/>
                <a:cs typeface="Lexend Deca"/>
                <a:sym typeface="Lexend Deca"/>
              </a:rPr>
              <a:t>Regression</a:t>
            </a:r>
            <a:endParaRPr b="1">
              <a:latin typeface="Lexend Deca"/>
              <a:ea typeface="Lexend Deca"/>
              <a:cs typeface="Lexend Deca"/>
              <a:sym typeface="Lexend Deca"/>
            </a:endParaRPr>
          </a:p>
        </p:txBody>
      </p:sp>
      <p:graphicFrame>
        <p:nvGraphicFramePr>
          <p:cNvPr id="325" name="Google Shape;325;p47"/>
          <p:cNvGraphicFramePr/>
          <p:nvPr/>
        </p:nvGraphicFramePr>
        <p:xfrm>
          <a:off x="695513" y="1993753"/>
          <a:ext cx="3000000" cy="3000000"/>
        </p:xfrm>
        <a:graphic>
          <a:graphicData uri="http://schemas.openxmlformats.org/drawingml/2006/table">
            <a:tbl>
              <a:tblPr>
                <a:noFill/>
                <a:tableStyleId>{A94CBD08-E8BC-41E5-9A26-97224AD1D89B}</a:tableStyleId>
              </a:tblPr>
              <a:tblGrid>
                <a:gridCol w="578150"/>
                <a:gridCol w="587550"/>
              </a:tblGrid>
              <a:tr h="363925">
                <a:tc>
                  <a:txBody>
                    <a:bodyPr/>
                    <a:lstStyle/>
                    <a:p>
                      <a:pPr indent="0" lvl="0" marL="0" rtl="0" algn="ctr">
                        <a:spcBef>
                          <a:spcPts val="0"/>
                        </a:spcBef>
                        <a:spcAft>
                          <a:spcPts val="0"/>
                        </a:spcAft>
                        <a:buNone/>
                      </a:pPr>
                      <a:r>
                        <a:rPr b="1" lang="en" sz="600">
                          <a:latin typeface="Lexend Deca"/>
                          <a:ea typeface="Lexend Deca"/>
                          <a:cs typeface="Lexend Deca"/>
                          <a:sym typeface="Lexend Deca"/>
                        </a:rPr>
                        <a:t>Accuracy</a:t>
                      </a:r>
                      <a:endParaRPr b="1" sz="6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86.18%</a:t>
                      </a:r>
                      <a:endParaRPr sz="700">
                        <a:latin typeface="Lexend Deca"/>
                        <a:ea typeface="Lexend Deca"/>
                        <a:cs typeface="Lexend Deca"/>
                        <a:sym typeface="Lexend Deca"/>
                      </a:endParaRPr>
                    </a:p>
                  </a:txBody>
                  <a:tcPr marT="91425" marB="91425" marR="91425" marL="91425" anchor="ctr">
                    <a:solidFill>
                      <a:srgbClr val="FFE599"/>
                    </a:solidFill>
                  </a:tcPr>
                </a:tc>
              </a:tr>
              <a:tr h="375750">
                <a:tc>
                  <a:txBody>
                    <a:bodyPr/>
                    <a:lstStyle/>
                    <a:p>
                      <a:pPr indent="0" lvl="0" marL="0" rtl="0" algn="ctr">
                        <a:spcBef>
                          <a:spcPts val="0"/>
                        </a:spcBef>
                        <a:spcAft>
                          <a:spcPts val="0"/>
                        </a:spcAft>
                        <a:buNone/>
                      </a:pPr>
                      <a:r>
                        <a:rPr b="1" lang="en" sz="600">
                          <a:latin typeface="Lexend Deca"/>
                          <a:ea typeface="Lexend Deca"/>
                          <a:cs typeface="Lexend Deca"/>
                          <a:sym typeface="Lexend Deca"/>
                        </a:rPr>
                        <a:t>Sensitivity</a:t>
                      </a:r>
                      <a:endParaRPr b="1" sz="6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43.00%</a:t>
                      </a:r>
                      <a:endParaRPr sz="700">
                        <a:latin typeface="Lexend Deca"/>
                        <a:ea typeface="Lexend Deca"/>
                        <a:cs typeface="Lexend Deca"/>
                        <a:sym typeface="Lexend Deca"/>
                      </a:endParaRPr>
                    </a:p>
                  </a:txBody>
                  <a:tcPr marT="91425" marB="91425" marR="91425" marL="91425" anchor="ctr">
                    <a:solidFill>
                      <a:srgbClr val="EA9999"/>
                    </a:solidFill>
                  </a:tcPr>
                </a:tc>
              </a:tr>
              <a:tr h="375750">
                <a:tc>
                  <a:txBody>
                    <a:bodyPr/>
                    <a:lstStyle/>
                    <a:p>
                      <a:pPr indent="0" lvl="0" marL="0" rtl="0" algn="ctr">
                        <a:spcBef>
                          <a:spcPts val="0"/>
                        </a:spcBef>
                        <a:spcAft>
                          <a:spcPts val="0"/>
                        </a:spcAft>
                        <a:buNone/>
                      </a:pPr>
                      <a:r>
                        <a:rPr b="1" lang="en" sz="600">
                          <a:latin typeface="Lexend Deca"/>
                          <a:ea typeface="Lexend Deca"/>
                          <a:cs typeface="Lexend Deca"/>
                          <a:sym typeface="Lexend Deca"/>
                        </a:rPr>
                        <a:t>Specificity</a:t>
                      </a:r>
                      <a:endParaRPr b="1" sz="6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94.37%</a:t>
                      </a:r>
                      <a:endParaRPr sz="700">
                        <a:latin typeface="Lexend Deca"/>
                        <a:ea typeface="Lexend Deca"/>
                        <a:cs typeface="Lexend Deca"/>
                        <a:sym typeface="Lexend Deca"/>
                      </a:endParaRPr>
                    </a:p>
                  </a:txBody>
                  <a:tcPr marT="91425" marB="91425" marR="91425" marL="91425" anchor="ctr">
                    <a:solidFill>
                      <a:srgbClr val="B6D7A8"/>
                    </a:solidFill>
                  </a:tcPr>
                </a:tc>
              </a:tr>
            </a:tbl>
          </a:graphicData>
        </a:graphic>
      </p:graphicFrame>
      <p:sp>
        <p:nvSpPr>
          <p:cNvPr id="326" name="Google Shape;326;p47"/>
          <p:cNvSpPr txBox="1"/>
          <p:nvPr/>
        </p:nvSpPr>
        <p:spPr>
          <a:xfrm>
            <a:off x="533475" y="1571650"/>
            <a:ext cx="1489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Lexend Deca"/>
                <a:ea typeface="Lexend Deca"/>
                <a:cs typeface="Lexend Deca"/>
                <a:sym typeface="Lexend Deca"/>
              </a:rPr>
              <a:t>Random Forest</a:t>
            </a:r>
            <a:endParaRPr b="1" sz="1300">
              <a:solidFill>
                <a:schemeClr val="dk1"/>
              </a:solidFill>
              <a:latin typeface="Lexend Deca"/>
              <a:ea typeface="Lexend Deca"/>
              <a:cs typeface="Lexend Deca"/>
              <a:sym typeface="Lexend Deca"/>
            </a:endParaRPr>
          </a:p>
        </p:txBody>
      </p:sp>
      <p:graphicFrame>
        <p:nvGraphicFramePr>
          <p:cNvPr id="327" name="Google Shape;327;p47"/>
          <p:cNvGraphicFramePr/>
          <p:nvPr/>
        </p:nvGraphicFramePr>
        <p:xfrm>
          <a:off x="2023263" y="1993740"/>
          <a:ext cx="3000000" cy="3000000"/>
        </p:xfrm>
        <a:graphic>
          <a:graphicData uri="http://schemas.openxmlformats.org/drawingml/2006/table">
            <a:tbl>
              <a:tblPr>
                <a:noFill/>
                <a:tableStyleId>{A94CBD08-E8BC-41E5-9A26-97224AD1D89B}</a:tableStyleId>
              </a:tblPr>
              <a:tblGrid>
                <a:gridCol w="600375"/>
                <a:gridCol w="610125"/>
              </a:tblGrid>
              <a:tr h="363900">
                <a:tc>
                  <a:txBody>
                    <a:bodyPr/>
                    <a:lstStyle/>
                    <a:p>
                      <a:pPr indent="0" lvl="0" marL="0" rtl="0" algn="ctr">
                        <a:spcBef>
                          <a:spcPts val="0"/>
                        </a:spcBef>
                        <a:spcAft>
                          <a:spcPts val="0"/>
                        </a:spcAft>
                        <a:buNone/>
                      </a:pPr>
                      <a:r>
                        <a:rPr b="1" lang="en" sz="600">
                          <a:latin typeface="Lexend Deca"/>
                          <a:ea typeface="Lexend Deca"/>
                          <a:cs typeface="Lexend Deca"/>
                          <a:sym typeface="Lexend Deca"/>
                        </a:rPr>
                        <a:t>Accuracy</a:t>
                      </a:r>
                      <a:endParaRPr b="1" sz="600">
                        <a:latin typeface="Lexend Deca"/>
                        <a:ea typeface="Lexend Deca"/>
                        <a:cs typeface="Lexend Deca"/>
                        <a:sym typeface="Lexend Dec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86.35%</a:t>
                      </a:r>
                      <a:endParaRPr sz="700">
                        <a:latin typeface="Lexend Deca"/>
                        <a:ea typeface="Lexend Deca"/>
                        <a:cs typeface="Lexend Deca"/>
                        <a:sym typeface="Lexend Dec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75775">
                <a:tc>
                  <a:txBody>
                    <a:bodyPr/>
                    <a:lstStyle/>
                    <a:p>
                      <a:pPr indent="0" lvl="0" marL="0" rtl="0" algn="ctr">
                        <a:spcBef>
                          <a:spcPts val="0"/>
                        </a:spcBef>
                        <a:spcAft>
                          <a:spcPts val="0"/>
                        </a:spcAft>
                        <a:buNone/>
                      </a:pPr>
                      <a:r>
                        <a:rPr b="1" lang="en" sz="600">
                          <a:latin typeface="Lexend Deca"/>
                          <a:ea typeface="Lexend Deca"/>
                          <a:cs typeface="Lexend Deca"/>
                          <a:sym typeface="Lexend Deca"/>
                        </a:rPr>
                        <a:t>Sensitivity</a:t>
                      </a:r>
                      <a:endParaRPr b="1" sz="600">
                        <a:latin typeface="Lexend Deca"/>
                        <a:ea typeface="Lexend Deca"/>
                        <a:cs typeface="Lexend Deca"/>
                        <a:sym typeface="Lexend Dec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57.45%</a:t>
                      </a:r>
                      <a:endParaRPr sz="700">
                        <a:latin typeface="Lexend Deca"/>
                        <a:ea typeface="Lexend Deca"/>
                        <a:cs typeface="Lexend Deca"/>
                        <a:sym typeface="Lexend Dec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375775">
                <a:tc>
                  <a:txBody>
                    <a:bodyPr/>
                    <a:lstStyle/>
                    <a:p>
                      <a:pPr indent="0" lvl="0" marL="0" rtl="0" algn="ctr">
                        <a:spcBef>
                          <a:spcPts val="0"/>
                        </a:spcBef>
                        <a:spcAft>
                          <a:spcPts val="0"/>
                        </a:spcAft>
                        <a:buNone/>
                      </a:pPr>
                      <a:r>
                        <a:rPr b="1" lang="en" sz="600">
                          <a:latin typeface="Lexend Deca"/>
                          <a:ea typeface="Lexend Deca"/>
                          <a:cs typeface="Lexend Deca"/>
                          <a:sym typeface="Lexend Deca"/>
                        </a:rPr>
                        <a:t>Specificity</a:t>
                      </a:r>
                      <a:endParaRPr b="1" sz="600">
                        <a:latin typeface="Lexend Deca"/>
                        <a:ea typeface="Lexend Deca"/>
                        <a:cs typeface="Lexend Deca"/>
                        <a:sym typeface="Lexend Dec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91.57%</a:t>
                      </a:r>
                      <a:endParaRPr sz="700">
                        <a:latin typeface="Lexend Deca"/>
                        <a:ea typeface="Lexend Deca"/>
                        <a:cs typeface="Lexend Deca"/>
                        <a:sym typeface="Lexend Dec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r>
            </a:tbl>
          </a:graphicData>
        </a:graphic>
      </p:graphicFrame>
      <p:sp>
        <p:nvSpPr>
          <p:cNvPr id="328" name="Google Shape;328;p47"/>
          <p:cNvSpPr txBox="1"/>
          <p:nvPr/>
        </p:nvSpPr>
        <p:spPr>
          <a:xfrm>
            <a:off x="2023275" y="1571650"/>
            <a:ext cx="1210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Lexend Deca"/>
                <a:ea typeface="Lexend Deca"/>
                <a:cs typeface="Lexend Deca"/>
                <a:sym typeface="Lexend Deca"/>
              </a:rPr>
              <a:t>GBM</a:t>
            </a:r>
            <a:endParaRPr b="1" sz="1300">
              <a:solidFill>
                <a:schemeClr val="dk1"/>
              </a:solidFill>
              <a:latin typeface="Lexend Deca"/>
              <a:ea typeface="Lexend Deca"/>
              <a:cs typeface="Lexend Deca"/>
              <a:sym typeface="Lexend Deca"/>
            </a:endParaRPr>
          </a:p>
        </p:txBody>
      </p:sp>
      <p:sp>
        <p:nvSpPr>
          <p:cNvPr id="329" name="Google Shape;329;p47"/>
          <p:cNvSpPr txBox="1"/>
          <p:nvPr>
            <p:ph idx="1" type="body"/>
          </p:nvPr>
        </p:nvSpPr>
        <p:spPr>
          <a:xfrm>
            <a:off x="5443275" y="1534450"/>
            <a:ext cx="2444100" cy="3618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Lexend Deca"/>
                <a:ea typeface="Lexend Deca"/>
                <a:cs typeface="Lexend Deca"/>
                <a:sym typeface="Lexend Deca"/>
              </a:rPr>
              <a:t>MSE</a:t>
            </a:r>
            <a:endParaRPr sz="800">
              <a:solidFill>
                <a:srgbClr val="000000"/>
              </a:solidFill>
              <a:latin typeface="Lexend Deca"/>
              <a:ea typeface="Lexend Deca"/>
              <a:cs typeface="Lexend Deca"/>
              <a:sym typeface="Lexend Deca"/>
            </a:endParaRPr>
          </a:p>
          <a:p>
            <a:pPr indent="0" lvl="0" marL="0" rtl="0" algn="l">
              <a:spcBef>
                <a:spcPts val="0"/>
              </a:spcBef>
              <a:spcAft>
                <a:spcPts val="0"/>
              </a:spcAft>
              <a:buNone/>
            </a:pPr>
            <a:r>
              <a:rPr lang="en" sz="800">
                <a:solidFill>
                  <a:srgbClr val="000000"/>
                </a:solidFill>
                <a:latin typeface="Lexend Deca"/>
                <a:ea typeface="Lexend Deca"/>
                <a:cs typeface="Lexend Deca"/>
                <a:sym typeface="Lexend Deca"/>
              </a:rPr>
              <a:t> </a:t>
            </a:r>
            <a:endParaRPr sz="1400">
              <a:latin typeface="Lexend Deca"/>
              <a:ea typeface="Lexend Deca"/>
              <a:cs typeface="Lexend Deca"/>
              <a:sym typeface="Lexend Deca"/>
            </a:endParaRPr>
          </a:p>
        </p:txBody>
      </p:sp>
      <p:graphicFrame>
        <p:nvGraphicFramePr>
          <p:cNvPr id="330" name="Google Shape;330;p47"/>
          <p:cNvGraphicFramePr/>
          <p:nvPr/>
        </p:nvGraphicFramePr>
        <p:xfrm>
          <a:off x="5536975" y="1956550"/>
          <a:ext cx="3000000" cy="3000000"/>
        </p:xfrm>
        <a:graphic>
          <a:graphicData uri="http://schemas.openxmlformats.org/drawingml/2006/table">
            <a:tbl>
              <a:tblPr>
                <a:noFill/>
                <a:tableStyleId>{A94CBD08-E8BC-41E5-9A26-97224AD1D89B}</a:tableStyleId>
              </a:tblPr>
              <a:tblGrid>
                <a:gridCol w="733975"/>
                <a:gridCol w="733975"/>
                <a:gridCol w="733975"/>
              </a:tblGrid>
              <a:tr h="310075">
                <a:tc>
                  <a:txBody>
                    <a:bodyPr/>
                    <a:lstStyle/>
                    <a:p>
                      <a:pPr indent="0" lvl="0" marL="0" rtl="0" algn="l">
                        <a:spcBef>
                          <a:spcPts val="0"/>
                        </a:spcBef>
                        <a:spcAft>
                          <a:spcPts val="0"/>
                        </a:spcAft>
                        <a:buNone/>
                      </a:pPr>
                      <a:r>
                        <a:t/>
                      </a:r>
                      <a:endParaRPr>
                        <a:latin typeface="Lexend Deca"/>
                        <a:ea typeface="Lexend Deca"/>
                        <a:cs typeface="Lexend Deca"/>
                        <a:sym typeface="Lexend Deca"/>
                      </a:endParaRPr>
                    </a:p>
                  </a:txBody>
                  <a:tcPr marT="91425" marB="91425" marR="91425" marL="91425"/>
                </a:tc>
                <a:tc>
                  <a:txBody>
                    <a:bodyPr/>
                    <a:lstStyle/>
                    <a:p>
                      <a:pPr indent="0" lvl="0" marL="0" rtl="0" algn="ctr">
                        <a:lnSpc>
                          <a:spcPct val="115000"/>
                        </a:lnSpc>
                        <a:spcBef>
                          <a:spcPts val="600"/>
                        </a:spcBef>
                        <a:spcAft>
                          <a:spcPts val="0"/>
                        </a:spcAft>
                        <a:buNone/>
                      </a:pPr>
                      <a:r>
                        <a:rPr b="1" lang="en" sz="800">
                          <a:latin typeface="Lexend Deca"/>
                          <a:ea typeface="Lexend Deca"/>
                          <a:cs typeface="Lexend Deca"/>
                          <a:sym typeface="Lexend Deca"/>
                        </a:rPr>
                        <a:t>Train</a:t>
                      </a:r>
                      <a:endParaRPr b="1" sz="8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600"/>
                        </a:spcBef>
                        <a:spcAft>
                          <a:spcPts val="0"/>
                        </a:spcAft>
                        <a:buNone/>
                      </a:pPr>
                      <a:r>
                        <a:rPr b="1" lang="en" sz="800">
                          <a:latin typeface="Lexend Deca"/>
                          <a:ea typeface="Lexend Deca"/>
                          <a:cs typeface="Lexend Deca"/>
                          <a:sym typeface="Lexend Deca"/>
                        </a:rPr>
                        <a:t>Test</a:t>
                      </a:r>
                      <a:endParaRPr b="1" sz="800">
                        <a:latin typeface="Lexend Deca"/>
                        <a:ea typeface="Lexend Deca"/>
                        <a:cs typeface="Lexend Deca"/>
                        <a:sym typeface="Lexend Deca"/>
                      </a:endParaRPr>
                    </a:p>
                  </a:txBody>
                  <a:tcPr marT="91425" marB="91425" marR="91425" marL="91425" anchor="ctr"/>
                </a:tc>
              </a:tr>
              <a:tr h="402900">
                <a:tc>
                  <a:txBody>
                    <a:bodyPr/>
                    <a:lstStyle/>
                    <a:p>
                      <a:pPr indent="0" lvl="0" marL="0" rtl="0" algn="ctr">
                        <a:spcBef>
                          <a:spcPts val="0"/>
                        </a:spcBef>
                        <a:spcAft>
                          <a:spcPts val="0"/>
                        </a:spcAft>
                        <a:buNone/>
                      </a:pPr>
                      <a:r>
                        <a:rPr b="1" lang="en" sz="1000">
                          <a:latin typeface="Lexend Deca"/>
                          <a:ea typeface="Lexend Deca"/>
                          <a:cs typeface="Lexend Deca"/>
                          <a:sym typeface="Lexend Deca"/>
                        </a:rPr>
                        <a:t>Linear</a:t>
                      </a:r>
                      <a:endParaRPr b="1" sz="10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600"/>
                        </a:spcBef>
                        <a:spcAft>
                          <a:spcPts val="0"/>
                        </a:spcAft>
                        <a:buNone/>
                      </a:pPr>
                      <a:r>
                        <a:rPr lang="en" sz="800">
                          <a:latin typeface="Lexend Deca"/>
                          <a:ea typeface="Lexend Deca"/>
                          <a:cs typeface="Lexend Deca"/>
                          <a:sym typeface="Lexend Deca"/>
                        </a:rPr>
                        <a:t>.</a:t>
                      </a:r>
                      <a:r>
                        <a:rPr lang="en" sz="800">
                          <a:latin typeface="Lexend Deca"/>
                          <a:ea typeface="Lexend Deca"/>
                          <a:cs typeface="Lexend Deca"/>
                          <a:sym typeface="Lexend Deca"/>
                        </a:rPr>
                        <a:t>01177169 </a:t>
                      </a:r>
                      <a:endParaRPr sz="1200">
                        <a:latin typeface="Lexend Deca"/>
                        <a:ea typeface="Lexend Deca"/>
                        <a:cs typeface="Lexend Deca"/>
                        <a:sym typeface="Lexend Deca"/>
                      </a:endParaRPr>
                    </a:p>
                  </a:txBody>
                  <a:tcPr marT="91425" marB="91425" marR="91425" marL="91425" anchor="ctr">
                    <a:solidFill>
                      <a:srgbClr val="93C47D"/>
                    </a:solidFill>
                  </a:tcPr>
                </a:tc>
                <a:tc>
                  <a:txBody>
                    <a:bodyPr/>
                    <a:lstStyle/>
                    <a:p>
                      <a:pPr indent="0" lvl="0" marL="0" rtl="0" algn="ctr">
                        <a:lnSpc>
                          <a:spcPct val="115000"/>
                        </a:lnSpc>
                        <a:spcBef>
                          <a:spcPts val="600"/>
                        </a:spcBef>
                        <a:spcAft>
                          <a:spcPts val="0"/>
                        </a:spcAft>
                        <a:buNone/>
                      </a:pPr>
                      <a:r>
                        <a:rPr lang="en" sz="800">
                          <a:latin typeface="Lexend Deca"/>
                          <a:ea typeface="Lexend Deca"/>
                          <a:cs typeface="Lexend Deca"/>
                          <a:sym typeface="Lexend Deca"/>
                        </a:rPr>
                        <a:t>.</a:t>
                      </a:r>
                      <a:r>
                        <a:rPr lang="en" sz="800">
                          <a:latin typeface="Lexend Deca"/>
                          <a:ea typeface="Lexend Deca"/>
                          <a:cs typeface="Lexend Deca"/>
                          <a:sym typeface="Lexend Deca"/>
                        </a:rPr>
                        <a:t>01170526 </a:t>
                      </a:r>
                      <a:endParaRPr>
                        <a:latin typeface="Lexend Deca"/>
                        <a:ea typeface="Lexend Deca"/>
                        <a:cs typeface="Lexend Deca"/>
                        <a:sym typeface="Lexend Deca"/>
                      </a:endParaRPr>
                    </a:p>
                  </a:txBody>
                  <a:tcPr marT="91425" marB="91425" marR="91425" marL="91425" anchor="ctr">
                    <a:solidFill>
                      <a:srgbClr val="93C47D"/>
                    </a:solidFill>
                  </a:tcPr>
                </a:tc>
              </a:tr>
              <a:tr h="394275">
                <a:tc>
                  <a:txBody>
                    <a:bodyPr/>
                    <a:lstStyle/>
                    <a:p>
                      <a:pPr indent="0" lvl="0" marL="0" rtl="0" algn="ctr">
                        <a:spcBef>
                          <a:spcPts val="0"/>
                        </a:spcBef>
                        <a:spcAft>
                          <a:spcPts val="0"/>
                        </a:spcAft>
                        <a:buNone/>
                      </a:pPr>
                      <a:r>
                        <a:rPr b="1" lang="en" sz="1000">
                          <a:latin typeface="Lexend Deca"/>
                          <a:ea typeface="Lexend Deca"/>
                          <a:cs typeface="Lexend Deca"/>
                          <a:sym typeface="Lexend Deca"/>
                        </a:rPr>
                        <a:t>Ridge</a:t>
                      </a:r>
                      <a:endParaRPr b="1" sz="10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600"/>
                        </a:spcBef>
                        <a:spcAft>
                          <a:spcPts val="0"/>
                        </a:spcAft>
                        <a:buNone/>
                      </a:pPr>
                      <a:r>
                        <a:rPr lang="en" sz="800">
                          <a:latin typeface="Lexend Deca"/>
                          <a:ea typeface="Lexend Deca"/>
                          <a:cs typeface="Lexend Deca"/>
                          <a:sym typeface="Lexend Deca"/>
                        </a:rPr>
                        <a:t>.01177169</a:t>
                      </a:r>
                      <a:endParaRPr>
                        <a:latin typeface="Lexend Deca"/>
                        <a:ea typeface="Lexend Deca"/>
                        <a:cs typeface="Lexend Deca"/>
                        <a:sym typeface="Lexend Deca"/>
                      </a:endParaRPr>
                    </a:p>
                  </a:txBody>
                  <a:tcPr marT="91425" marB="91425" marR="91425" marL="91425" anchor="ctr">
                    <a:solidFill>
                      <a:srgbClr val="FFF2CC"/>
                    </a:solidFill>
                  </a:tcPr>
                </a:tc>
                <a:tc>
                  <a:txBody>
                    <a:bodyPr/>
                    <a:lstStyle/>
                    <a:p>
                      <a:pPr indent="0" lvl="0" marL="0" rtl="0" algn="ctr">
                        <a:lnSpc>
                          <a:spcPct val="115000"/>
                        </a:lnSpc>
                        <a:spcBef>
                          <a:spcPts val="0"/>
                        </a:spcBef>
                        <a:spcAft>
                          <a:spcPts val="0"/>
                        </a:spcAft>
                        <a:buNone/>
                      </a:pPr>
                      <a:r>
                        <a:rPr lang="en" sz="800">
                          <a:latin typeface="Lexend Deca"/>
                          <a:ea typeface="Lexend Deca"/>
                          <a:cs typeface="Lexend Deca"/>
                          <a:sym typeface="Lexend Deca"/>
                        </a:rPr>
                        <a:t>.01170527</a:t>
                      </a:r>
                      <a:endParaRPr>
                        <a:latin typeface="Lexend Deca"/>
                        <a:ea typeface="Lexend Deca"/>
                        <a:cs typeface="Lexend Deca"/>
                        <a:sym typeface="Lexend Deca"/>
                      </a:endParaRPr>
                    </a:p>
                  </a:txBody>
                  <a:tcPr marT="91425" marB="91425" marR="91425" marL="91425" anchor="ctr">
                    <a:solidFill>
                      <a:srgbClr val="FFF2CC"/>
                    </a:solidFill>
                  </a:tcPr>
                </a:tc>
              </a:tr>
              <a:tr h="394275">
                <a:tc>
                  <a:txBody>
                    <a:bodyPr/>
                    <a:lstStyle/>
                    <a:p>
                      <a:pPr indent="0" lvl="0" marL="0" rtl="0" algn="ctr">
                        <a:spcBef>
                          <a:spcPts val="0"/>
                        </a:spcBef>
                        <a:spcAft>
                          <a:spcPts val="0"/>
                        </a:spcAft>
                        <a:buNone/>
                      </a:pPr>
                      <a:r>
                        <a:rPr b="1" lang="en" sz="1000">
                          <a:latin typeface="Lexend Deca"/>
                          <a:ea typeface="Lexend Deca"/>
                          <a:cs typeface="Lexend Deca"/>
                          <a:sym typeface="Lexend Deca"/>
                        </a:rPr>
                        <a:t>Lasso</a:t>
                      </a:r>
                      <a:endParaRPr b="1" sz="1000">
                        <a:latin typeface="Lexend Deca"/>
                        <a:ea typeface="Lexend Deca"/>
                        <a:cs typeface="Lexend Deca"/>
                        <a:sym typeface="Lexend Deca"/>
                      </a:endParaRPr>
                    </a:p>
                  </a:txBody>
                  <a:tcPr marT="91425" marB="91425" marR="91425" marL="91425" anchor="ctr"/>
                </a:tc>
                <a:tc>
                  <a:txBody>
                    <a:bodyPr/>
                    <a:lstStyle/>
                    <a:p>
                      <a:pPr indent="0" lvl="0" marL="0" rtl="0" algn="ctr">
                        <a:lnSpc>
                          <a:spcPct val="115000"/>
                        </a:lnSpc>
                        <a:spcBef>
                          <a:spcPts val="0"/>
                        </a:spcBef>
                        <a:spcAft>
                          <a:spcPts val="0"/>
                        </a:spcAft>
                        <a:buNone/>
                      </a:pPr>
                      <a:r>
                        <a:rPr lang="en" sz="800">
                          <a:latin typeface="Lexend Deca"/>
                          <a:ea typeface="Lexend Deca"/>
                          <a:cs typeface="Lexend Deca"/>
                          <a:sym typeface="Lexend Deca"/>
                        </a:rPr>
                        <a:t>.</a:t>
                      </a:r>
                      <a:r>
                        <a:rPr lang="en" sz="800">
                          <a:latin typeface="Lexend Deca"/>
                          <a:ea typeface="Lexend Deca"/>
                          <a:cs typeface="Lexend Deca"/>
                          <a:sym typeface="Lexend Deca"/>
                        </a:rPr>
                        <a:t>01178403</a:t>
                      </a:r>
                      <a:endParaRPr sz="1200">
                        <a:latin typeface="Lexend Deca"/>
                        <a:ea typeface="Lexend Deca"/>
                        <a:cs typeface="Lexend Deca"/>
                        <a:sym typeface="Lexend Deca"/>
                      </a:endParaRPr>
                    </a:p>
                  </a:txBody>
                  <a:tcPr marT="91425" marB="91425" marR="91425" marL="91425" anchor="ctr">
                    <a:solidFill>
                      <a:srgbClr val="EA9999"/>
                    </a:solidFill>
                  </a:tcPr>
                </a:tc>
                <a:tc>
                  <a:txBody>
                    <a:bodyPr/>
                    <a:lstStyle/>
                    <a:p>
                      <a:pPr indent="0" lvl="0" marL="0" rtl="0" algn="ctr">
                        <a:lnSpc>
                          <a:spcPct val="115000"/>
                        </a:lnSpc>
                        <a:spcBef>
                          <a:spcPts val="0"/>
                        </a:spcBef>
                        <a:spcAft>
                          <a:spcPts val="0"/>
                        </a:spcAft>
                        <a:buNone/>
                      </a:pPr>
                      <a:r>
                        <a:rPr lang="en" sz="800">
                          <a:latin typeface="Lexend Deca"/>
                          <a:ea typeface="Lexend Deca"/>
                          <a:cs typeface="Lexend Deca"/>
                          <a:sym typeface="Lexend Deca"/>
                        </a:rPr>
                        <a:t>.01170773</a:t>
                      </a:r>
                      <a:endParaRPr>
                        <a:latin typeface="Lexend Deca"/>
                        <a:ea typeface="Lexend Deca"/>
                        <a:cs typeface="Lexend Deca"/>
                        <a:sym typeface="Lexend Deca"/>
                      </a:endParaRPr>
                    </a:p>
                  </a:txBody>
                  <a:tcPr marT="91425" marB="91425" marR="91425" marL="91425" anchor="ctr">
                    <a:solidFill>
                      <a:srgbClr val="EA9999"/>
                    </a:solidFill>
                  </a:tcPr>
                </a:tc>
              </a:tr>
            </a:tbl>
          </a:graphicData>
        </a:graphic>
      </p:graphicFrame>
      <p:graphicFrame>
        <p:nvGraphicFramePr>
          <p:cNvPr id="331" name="Google Shape;331;p47"/>
          <p:cNvGraphicFramePr/>
          <p:nvPr/>
        </p:nvGraphicFramePr>
        <p:xfrm>
          <a:off x="3395813" y="1993757"/>
          <a:ext cx="3000000" cy="3000000"/>
        </p:xfrm>
        <a:graphic>
          <a:graphicData uri="http://schemas.openxmlformats.org/drawingml/2006/table">
            <a:tbl>
              <a:tblPr>
                <a:noFill/>
                <a:tableStyleId>{A94CBD08-E8BC-41E5-9A26-97224AD1D89B}</a:tableStyleId>
              </a:tblPr>
              <a:tblGrid>
                <a:gridCol w="605250"/>
                <a:gridCol w="605250"/>
              </a:tblGrid>
              <a:tr h="364225">
                <a:tc>
                  <a:txBody>
                    <a:bodyPr/>
                    <a:lstStyle/>
                    <a:p>
                      <a:pPr indent="0" lvl="0" marL="0" rtl="0" algn="l">
                        <a:spcBef>
                          <a:spcPts val="0"/>
                        </a:spcBef>
                        <a:spcAft>
                          <a:spcPts val="0"/>
                        </a:spcAft>
                        <a:buNone/>
                      </a:pPr>
                      <a:r>
                        <a:rPr b="1" lang="en" sz="600">
                          <a:latin typeface="Lexend Deca"/>
                          <a:ea typeface="Lexend Deca"/>
                          <a:cs typeface="Lexend Deca"/>
                          <a:sym typeface="Lexend Deca"/>
                        </a:rPr>
                        <a:t>Accuracy</a:t>
                      </a:r>
                      <a:endParaRPr b="1" sz="600">
                        <a:latin typeface="Lexend Deca"/>
                        <a:ea typeface="Lexend Deca"/>
                        <a:cs typeface="Lexend Deca"/>
                        <a:sym typeface="Lexend Deca"/>
                      </a:endParaRPr>
                    </a:p>
                  </a:txBody>
                  <a:tcPr marT="91425" marB="91425" marR="91425" marL="91425"/>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84.90%</a:t>
                      </a:r>
                      <a:endParaRPr sz="700">
                        <a:latin typeface="Lexend Deca"/>
                        <a:ea typeface="Lexend Deca"/>
                        <a:cs typeface="Lexend Deca"/>
                        <a:sym typeface="Lexend Deca"/>
                      </a:endParaRPr>
                    </a:p>
                  </a:txBody>
                  <a:tcPr marT="91425" marB="91425" marR="91425" marL="91425">
                    <a:solidFill>
                      <a:srgbClr val="EA9999"/>
                    </a:solidFill>
                  </a:tcPr>
                </a:tc>
              </a:tr>
              <a:tr h="375600">
                <a:tc>
                  <a:txBody>
                    <a:bodyPr/>
                    <a:lstStyle/>
                    <a:p>
                      <a:pPr indent="0" lvl="0" marL="0" rtl="0" algn="l">
                        <a:spcBef>
                          <a:spcPts val="0"/>
                        </a:spcBef>
                        <a:spcAft>
                          <a:spcPts val="0"/>
                        </a:spcAft>
                        <a:buNone/>
                      </a:pPr>
                      <a:r>
                        <a:rPr b="1" lang="en" sz="600">
                          <a:latin typeface="Lexend Deca"/>
                          <a:ea typeface="Lexend Deca"/>
                          <a:cs typeface="Lexend Deca"/>
                          <a:sym typeface="Lexend Deca"/>
                        </a:rPr>
                        <a:t>Sensitivity</a:t>
                      </a:r>
                      <a:endParaRPr b="1" sz="600">
                        <a:latin typeface="Lexend Deca"/>
                        <a:ea typeface="Lexend Deca"/>
                        <a:cs typeface="Lexend Deca"/>
                        <a:sym typeface="Lexend Deca"/>
                      </a:endParaRPr>
                    </a:p>
                  </a:txBody>
                  <a:tcPr marT="91425" marB="91425" marR="91425" marL="91425"/>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55.03%</a:t>
                      </a:r>
                      <a:endParaRPr sz="700">
                        <a:latin typeface="Lexend Deca"/>
                        <a:ea typeface="Lexend Deca"/>
                        <a:cs typeface="Lexend Deca"/>
                        <a:sym typeface="Lexend Deca"/>
                      </a:endParaRPr>
                    </a:p>
                  </a:txBody>
                  <a:tcPr marT="91425" marB="91425" marR="91425" marL="91425">
                    <a:solidFill>
                      <a:srgbClr val="FFF2CC"/>
                    </a:solidFill>
                  </a:tcPr>
                </a:tc>
              </a:tr>
              <a:tr h="375600">
                <a:tc>
                  <a:txBody>
                    <a:bodyPr/>
                    <a:lstStyle/>
                    <a:p>
                      <a:pPr indent="0" lvl="0" marL="0" rtl="0" algn="l">
                        <a:spcBef>
                          <a:spcPts val="0"/>
                        </a:spcBef>
                        <a:spcAft>
                          <a:spcPts val="0"/>
                        </a:spcAft>
                        <a:buNone/>
                      </a:pPr>
                      <a:r>
                        <a:rPr b="1" lang="en" sz="600">
                          <a:latin typeface="Lexend Deca"/>
                          <a:ea typeface="Lexend Deca"/>
                          <a:cs typeface="Lexend Deca"/>
                          <a:sym typeface="Lexend Deca"/>
                        </a:rPr>
                        <a:t>Specificity</a:t>
                      </a:r>
                      <a:endParaRPr b="1" sz="600">
                        <a:latin typeface="Lexend Deca"/>
                        <a:ea typeface="Lexend Deca"/>
                        <a:cs typeface="Lexend Deca"/>
                        <a:sym typeface="Lexend Deca"/>
                      </a:endParaRPr>
                    </a:p>
                  </a:txBody>
                  <a:tcPr marT="91425" marB="91425" marR="91425" marL="91425"/>
                </a:tc>
                <a:tc>
                  <a:txBody>
                    <a:bodyPr/>
                    <a:lstStyle/>
                    <a:p>
                      <a:pPr indent="0" lvl="0" marL="0" rtl="0" algn="ctr">
                        <a:lnSpc>
                          <a:spcPct val="115000"/>
                        </a:lnSpc>
                        <a:spcBef>
                          <a:spcPts val="0"/>
                        </a:spcBef>
                        <a:spcAft>
                          <a:spcPts val="0"/>
                        </a:spcAft>
                        <a:buNone/>
                      </a:pPr>
                      <a:r>
                        <a:rPr lang="en" sz="700">
                          <a:latin typeface="Lexend Deca"/>
                          <a:ea typeface="Lexend Deca"/>
                          <a:cs typeface="Lexend Deca"/>
                          <a:sym typeface="Lexend Deca"/>
                        </a:rPr>
                        <a:t>87.60%</a:t>
                      </a:r>
                      <a:endParaRPr sz="700">
                        <a:latin typeface="Lexend Deca"/>
                        <a:ea typeface="Lexend Deca"/>
                        <a:cs typeface="Lexend Deca"/>
                        <a:sym typeface="Lexend Deca"/>
                      </a:endParaRPr>
                    </a:p>
                  </a:txBody>
                  <a:tcPr marT="91425" marB="91425" marR="91425" marL="91425">
                    <a:solidFill>
                      <a:srgbClr val="EA9999"/>
                    </a:solidFill>
                  </a:tcPr>
                </a:tc>
              </a:tr>
            </a:tbl>
          </a:graphicData>
        </a:graphic>
      </p:graphicFrame>
      <p:sp>
        <p:nvSpPr>
          <p:cNvPr id="332" name="Google Shape;332;p47"/>
          <p:cNvSpPr txBox="1"/>
          <p:nvPr/>
        </p:nvSpPr>
        <p:spPr>
          <a:xfrm>
            <a:off x="3395825" y="1571650"/>
            <a:ext cx="1210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Lexend Deca"/>
                <a:ea typeface="Lexend Deca"/>
                <a:cs typeface="Lexend Deca"/>
                <a:sym typeface="Lexend Deca"/>
              </a:rPr>
              <a:t>Logistic</a:t>
            </a:r>
            <a:endParaRPr b="1" sz="1300">
              <a:solidFill>
                <a:schemeClr val="dk1"/>
              </a:solidFill>
              <a:latin typeface="Lexend Deca"/>
              <a:ea typeface="Lexend Deca"/>
              <a:cs typeface="Lexend Deca"/>
              <a:sym typeface="Lexend Deca"/>
            </a:endParaRPr>
          </a:p>
        </p:txBody>
      </p:sp>
      <p:sp>
        <p:nvSpPr>
          <p:cNvPr id="333" name="Google Shape;333;p47"/>
          <p:cNvSpPr/>
          <p:nvPr/>
        </p:nvSpPr>
        <p:spPr>
          <a:xfrm>
            <a:off x="1952025" y="1606563"/>
            <a:ext cx="1353000" cy="1692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5536975" y="2358725"/>
            <a:ext cx="2202000" cy="400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526775"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t>Recommendations</a:t>
            </a:r>
            <a:endParaRPr sz="2100"/>
          </a:p>
        </p:txBody>
      </p:sp>
      <p:sp>
        <p:nvSpPr>
          <p:cNvPr id="340" name="Google Shape;340;p4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1" name="Google Shape;341;p48"/>
          <p:cNvSpPr txBox="1"/>
          <p:nvPr>
            <p:ph idx="1" type="body"/>
          </p:nvPr>
        </p:nvSpPr>
        <p:spPr>
          <a:xfrm>
            <a:off x="619625" y="1072800"/>
            <a:ext cx="7996200" cy="29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Lexend Deca"/>
                <a:ea typeface="Lexend Deca"/>
                <a:cs typeface="Lexend Deca"/>
                <a:sym typeface="Lexend Deca"/>
              </a:rPr>
              <a:t>Candidates who are more likely to accept the job offer include those who:</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a:p>
            <a:pPr indent="-330200" lvl="0" marL="457200" rtl="0" algn="l">
              <a:spcBef>
                <a:spcPts val="0"/>
              </a:spcBef>
              <a:spcAft>
                <a:spcPts val="0"/>
              </a:spcAft>
              <a:buSzPts val="1600"/>
              <a:buFont typeface="Lexend Deca"/>
              <a:buChar char="⬩"/>
            </a:pPr>
            <a:r>
              <a:rPr lang="en">
                <a:latin typeface="Lexend Deca"/>
                <a:ea typeface="Lexend Deca"/>
                <a:cs typeface="Lexend Deca"/>
                <a:sym typeface="Lexend Deca"/>
              </a:rPr>
              <a:t>Reside</a:t>
            </a:r>
            <a:r>
              <a:rPr lang="en">
                <a:latin typeface="Lexend Deca"/>
                <a:ea typeface="Lexend Deca"/>
                <a:cs typeface="Lexend Deca"/>
                <a:sym typeface="Lexend Deca"/>
              </a:rPr>
              <a:t> in low developed cities </a:t>
            </a:r>
            <a:endParaRPr>
              <a:latin typeface="Lexend Deca"/>
              <a:ea typeface="Lexend Deca"/>
              <a:cs typeface="Lexend Deca"/>
              <a:sym typeface="Lexend Deca"/>
            </a:endParaRPr>
          </a:p>
          <a:p>
            <a:pPr indent="0" lvl="0" marL="457200" rtl="0" algn="l">
              <a:spcBef>
                <a:spcPts val="0"/>
              </a:spcBef>
              <a:spcAft>
                <a:spcPts val="0"/>
              </a:spcAft>
              <a:buNone/>
            </a:pPr>
            <a:r>
              <a:t/>
            </a:r>
            <a:endParaRPr>
              <a:latin typeface="Lexend Deca"/>
              <a:ea typeface="Lexend Deca"/>
              <a:cs typeface="Lexend Deca"/>
              <a:sym typeface="Lexend Deca"/>
            </a:endParaRPr>
          </a:p>
          <a:p>
            <a:pPr indent="-330200" lvl="0" marL="457200" rtl="0" algn="l">
              <a:spcBef>
                <a:spcPts val="0"/>
              </a:spcBef>
              <a:spcAft>
                <a:spcPts val="0"/>
              </a:spcAft>
              <a:buSzPts val="1600"/>
              <a:buFont typeface="Lexend Deca"/>
              <a:buChar char="⬩"/>
            </a:pPr>
            <a:r>
              <a:rPr lang="en">
                <a:latin typeface="Lexend Deca"/>
                <a:ea typeface="Lexend Deca"/>
                <a:cs typeface="Lexend Deca"/>
                <a:sym typeface="Lexend Deca"/>
              </a:rPr>
              <a:t>Do not have too much work experience</a:t>
            </a:r>
            <a:endParaRPr>
              <a:latin typeface="Lexend Deca"/>
              <a:ea typeface="Lexend Deca"/>
              <a:cs typeface="Lexend Deca"/>
              <a:sym typeface="Lexend Deca"/>
            </a:endParaRPr>
          </a:p>
          <a:p>
            <a:pPr indent="0" lvl="0" marL="457200" rtl="0" algn="l">
              <a:spcBef>
                <a:spcPts val="0"/>
              </a:spcBef>
              <a:spcAft>
                <a:spcPts val="0"/>
              </a:spcAft>
              <a:buNone/>
            </a:pPr>
            <a:r>
              <a:t/>
            </a:r>
            <a:endParaRPr>
              <a:latin typeface="Lexend Deca"/>
              <a:ea typeface="Lexend Deca"/>
              <a:cs typeface="Lexend Deca"/>
              <a:sym typeface="Lexend Deca"/>
            </a:endParaRPr>
          </a:p>
          <a:p>
            <a:pPr indent="-330200" lvl="0" marL="457200" rtl="0" algn="l">
              <a:spcBef>
                <a:spcPts val="0"/>
              </a:spcBef>
              <a:spcAft>
                <a:spcPts val="0"/>
              </a:spcAft>
              <a:buSzPts val="1600"/>
              <a:buFont typeface="Lexend Deca"/>
              <a:buChar char="⬩"/>
            </a:pPr>
            <a:r>
              <a:rPr lang="en">
                <a:latin typeface="Lexend Deca"/>
                <a:ea typeface="Lexend Deca"/>
                <a:cs typeface="Lexend Deca"/>
                <a:sym typeface="Lexend Deca"/>
              </a:rPr>
              <a:t>Do not have any degree from universities (candidates with no formal undergraduate or graduate degrees might be more willing to receive work experience)</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Challenges Faced</a:t>
            </a:r>
            <a:endParaRPr/>
          </a:p>
        </p:txBody>
      </p:sp>
      <p:sp>
        <p:nvSpPr>
          <p:cNvPr id="347" name="Google Shape;347;p4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8" name="Google Shape;348;p49"/>
          <p:cNvSpPr txBox="1"/>
          <p:nvPr>
            <p:ph idx="1" type="body"/>
          </p:nvPr>
        </p:nvSpPr>
        <p:spPr>
          <a:xfrm>
            <a:off x="376600" y="1242600"/>
            <a:ext cx="8087700" cy="2997900"/>
          </a:xfrm>
          <a:prstGeom prst="rect">
            <a:avLst/>
          </a:prstGeom>
        </p:spPr>
        <p:txBody>
          <a:bodyPr anchorCtr="0" anchor="t" bIns="0" lIns="0" spcFirstLastPara="1" rIns="0" wrap="square" tIns="0">
            <a:noAutofit/>
          </a:bodyPr>
          <a:lstStyle/>
          <a:p>
            <a:pPr indent="-330200" lvl="0" marL="457200" rtl="0" algn="l">
              <a:lnSpc>
                <a:spcPct val="100000"/>
              </a:lnSpc>
              <a:spcBef>
                <a:spcPts val="0"/>
              </a:spcBef>
              <a:spcAft>
                <a:spcPts val="0"/>
              </a:spcAft>
              <a:buSzPts val="1600"/>
              <a:buChar char="⬩"/>
            </a:pPr>
            <a:r>
              <a:rPr b="1" lang="en">
                <a:latin typeface="Lexend Deca"/>
                <a:ea typeface="Lexend Deca"/>
                <a:cs typeface="Lexend Deca"/>
                <a:sym typeface="Lexend Deca"/>
              </a:rPr>
              <a:t>Low sensitivity rate (57.45%)</a:t>
            </a:r>
            <a:endParaRPr b="1">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b="1">
              <a:latin typeface="Lexend Deca"/>
              <a:ea typeface="Lexend Deca"/>
              <a:cs typeface="Lexend Deca"/>
              <a:sym typeface="Lexend Deca"/>
            </a:endParaRPr>
          </a:p>
          <a:p>
            <a:pPr indent="0" lvl="0" marL="457200" rtl="0" algn="l">
              <a:lnSpc>
                <a:spcPct val="100000"/>
              </a:lnSpc>
              <a:spcBef>
                <a:spcPts val="0"/>
              </a:spcBef>
              <a:spcAft>
                <a:spcPts val="0"/>
              </a:spcAft>
              <a:buNone/>
            </a:pPr>
            <a:r>
              <a:rPr b="1" lang="en">
                <a:latin typeface="Lexend Deca"/>
                <a:ea typeface="Lexend Deca"/>
                <a:cs typeface="Lexend Deca"/>
                <a:sym typeface="Lexend Deca"/>
              </a:rPr>
              <a:t>	</a:t>
            </a:r>
            <a:endParaRPr b="1">
              <a:latin typeface="Lexend Deca"/>
              <a:ea typeface="Lexend Deca"/>
              <a:cs typeface="Lexend Deca"/>
              <a:sym typeface="Lexend Deca"/>
            </a:endParaRPr>
          </a:p>
          <a:p>
            <a:pPr indent="-330200" lvl="0" marL="457200" rtl="0" algn="l">
              <a:lnSpc>
                <a:spcPct val="100000"/>
              </a:lnSpc>
              <a:spcBef>
                <a:spcPts val="0"/>
              </a:spcBef>
              <a:spcAft>
                <a:spcPts val="0"/>
              </a:spcAft>
              <a:buSzPts val="1600"/>
              <a:buChar char="⬩"/>
            </a:pPr>
            <a:r>
              <a:rPr b="1" lang="en">
                <a:latin typeface="Lexend Deca"/>
                <a:ea typeface="Lexend Deca"/>
                <a:cs typeface="Lexend Deca"/>
                <a:sym typeface="Lexend Deca"/>
              </a:rPr>
              <a:t>Imputation of values while cleaning data</a:t>
            </a:r>
            <a:r>
              <a:rPr lang="en">
                <a:latin typeface="Lexend Deca"/>
                <a:ea typeface="Lexend Deca"/>
                <a:cs typeface="Lexend Deca"/>
                <a:sym typeface="Lexend Deca"/>
              </a:rPr>
              <a:t> </a:t>
            </a:r>
            <a:endParaRPr>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b="1">
              <a:latin typeface="Lexend Deca"/>
              <a:ea typeface="Lexend Deca"/>
              <a:cs typeface="Lexend Deca"/>
              <a:sym typeface="Lexend De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Future Work</a:t>
            </a:r>
            <a:endParaRPr/>
          </a:p>
        </p:txBody>
      </p:sp>
      <p:sp>
        <p:nvSpPr>
          <p:cNvPr id="354" name="Google Shape;354;p5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5" name="Google Shape;355;p50"/>
          <p:cNvSpPr txBox="1"/>
          <p:nvPr>
            <p:ph idx="1" type="body"/>
          </p:nvPr>
        </p:nvSpPr>
        <p:spPr>
          <a:xfrm>
            <a:off x="403975" y="1072800"/>
            <a:ext cx="8087700" cy="2997900"/>
          </a:xfrm>
          <a:prstGeom prst="rect">
            <a:avLst/>
          </a:prstGeom>
        </p:spPr>
        <p:txBody>
          <a:bodyPr anchorCtr="0" anchor="t" bIns="0" lIns="0" spcFirstLastPara="1" rIns="0" wrap="square" tIns="0">
            <a:noAutofit/>
          </a:bodyPr>
          <a:lstStyle/>
          <a:p>
            <a:pPr indent="-330200" lvl="0" marL="457200" rtl="0" algn="l">
              <a:lnSpc>
                <a:spcPct val="100000"/>
              </a:lnSpc>
              <a:spcBef>
                <a:spcPts val="0"/>
              </a:spcBef>
              <a:spcAft>
                <a:spcPts val="0"/>
              </a:spcAft>
              <a:buSzPts val="1600"/>
              <a:buFont typeface="Lexend Deca"/>
              <a:buChar char="⬩"/>
            </a:pPr>
            <a:r>
              <a:rPr lang="en">
                <a:latin typeface="Lexend Deca"/>
                <a:ea typeface="Lexend Deca"/>
                <a:cs typeface="Lexend Deca"/>
                <a:sym typeface="Lexend Deca"/>
              </a:rPr>
              <a:t>Research on other </a:t>
            </a:r>
            <a:r>
              <a:rPr lang="en">
                <a:latin typeface="Lexend Deca"/>
                <a:ea typeface="Lexend Deca"/>
                <a:cs typeface="Lexend Deca"/>
                <a:sym typeface="Lexend Deca"/>
              </a:rPr>
              <a:t>variables such as GDP, income and population levels to predict the city development index </a:t>
            </a:r>
            <a:endParaRPr>
              <a:latin typeface="Lexend Deca"/>
              <a:ea typeface="Lexend Deca"/>
              <a:cs typeface="Lexend Deca"/>
              <a:sym typeface="Lexend Deca"/>
            </a:endParaRPr>
          </a:p>
          <a:p>
            <a:pPr indent="0" lvl="0" marL="457200" rtl="0" algn="l">
              <a:spcBef>
                <a:spcPts val="0"/>
              </a:spcBef>
              <a:spcAft>
                <a:spcPts val="0"/>
              </a:spcAft>
              <a:buNone/>
            </a:pPr>
            <a:r>
              <a:t/>
            </a:r>
            <a:endParaRPr>
              <a:latin typeface="Lexend Deca"/>
              <a:ea typeface="Lexend Deca"/>
              <a:cs typeface="Lexend Deca"/>
              <a:sym typeface="Lexend Deca"/>
            </a:endParaRPr>
          </a:p>
          <a:p>
            <a:pPr indent="-330200" lvl="0" marL="457200" rtl="0" algn="l">
              <a:spcBef>
                <a:spcPts val="0"/>
              </a:spcBef>
              <a:spcAft>
                <a:spcPts val="0"/>
              </a:spcAft>
              <a:buSzPts val="1600"/>
              <a:buFont typeface="Lexend Deca"/>
              <a:buChar char="⬩"/>
            </a:pPr>
            <a:r>
              <a:rPr lang="en">
                <a:latin typeface="Lexend Deca"/>
                <a:ea typeface="Lexend Deca"/>
                <a:cs typeface="Lexend Deca"/>
                <a:sym typeface="Lexend Deca"/>
              </a:rPr>
              <a:t>Accounting for </a:t>
            </a:r>
            <a:r>
              <a:rPr lang="en">
                <a:latin typeface="Lexend Deca"/>
                <a:ea typeface="Lexend Deca"/>
                <a:cs typeface="Lexend Deca"/>
                <a:sym typeface="Lexend Deca"/>
              </a:rPr>
              <a:t>dimensionality reduction techniques </a:t>
            </a:r>
            <a:endParaRPr>
              <a:latin typeface="Lexend Deca"/>
              <a:ea typeface="Lexend Deca"/>
              <a:cs typeface="Lexend Deca"/>
              <a:sym typeface="Lexend Deca"/>
            </a:endParaRPr>
          </a:p>
          <a:p>
            <a:pPr indent="0" lvl="0" marL="457200" rtl="0" algn="l">
              <a:spcBef>
                <a:spcPts val="0"/>
              </a:spcBef>
              <a:spcAft>
                <a:spcPts val="0"/>
              </a:spcAft>
              <a:buNone/>
            </a:pPr>
            <a:r>
              <a:t/>
            </a:r>
            <a:endParaRPr>
              <a:latin typeface="Lexend Deca"/>
              <a:ea typeface="Lexend Deca"/>
              <a:cs typeface="Lexend Deca"/>
              <a:sym typeface="Lexend Deca"/>
            </a:endParaRPr>
          </a:p>
        </p:txBody>
      </p:sp>
      <p:pic>
        <p:nvPicPr>
          <p:cNvPr id="356" name="Google Shape;356;p50"/>
          <p:cNvPicPr preferRelativeResize="0"/>
          <p:nvPr/>
        </p:nvPicPr>
        <p:blipFill>
          <a:blip r:embed="rId3">
            <a:alphaModFix/>
          </a:blip>
          <a:stretch>
            <a:fillRect/>
          </a:stretch>
        </p:blipFill>
        <p:spPr>
          <a:xfrm>
            <a:off x="5411600" y="2350525"/>
            <a:ext cx="3080075" cy="181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Agenda</a:t>
            </a:r>
            <a:endParaRPr/>
          </a:p>
        </p:txBody>
      </p:sp>
      <p:sp>
        <p:nvSpPr>
          <p:cNvPr id="141" name="Google Shape;141;p2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2" name="Google Shape;142;p29"/>
          <p:cNvSpPr txBox="1"/>
          <p:nvPr/>
        </p:nvSpPr>
        <p:spPr>
          <a:xfrm>
            <a:off x="1246925" y="1183575"/>
            <a:ext cx="42912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About the Dataset</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Motivation and Business Problem</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Data cleaning summary</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EDA</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Classification models</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Regression models</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Recommendations</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Challenges</a:t>
            </a:r>
            <a:endParaRPr sz="1600">
              <a:latin typeface="Lexend Deca"/>
              <a:ea typeface="Lexend Deca"/>
              <a:cs typeface="Lexend Deca"/>
              <a:sym typeface="Lexend Deca"/>
            </a:endParaRPr>
          </a:p>
          <a:p>
            <a:pPr indent="-330200" lvl="0" marL="457200" rtl="0" algn="l">
              <a:lnSpc>
                <a:spcPct val="115000"/>
              </a:lnSpc>
              <a:spcBef>
                <a:spcPts val="0"/>
              </a:spcBef>
              <a:spcAft>
                <a:spcPts val="0"/>
              </a:spcAft>
              <a:buSzPts val="1600"/>
              <a:buFont typeface="Lexend Deca"/>
              <a:buChar char="❏"/>
            </a:pPr>
            <a:r>
              <a:rPr lang="en" sz="1600">
                <a:latin typeface="Lexend Deca"/>
                <a:ea typeface="Lexend Deca"/>
                <a:cs typeface="Lexend Deca"/>
                <a:sym typeface="Lexend Deca"/>
              </a:rPr>
              <a:t>Future Work</a:t>
            </a:r>
            <a:endParaRPr sz="1600">
              <a:latin typeface="Lexend Deca"/>
              <a:ea typeface="Lexend Deca"/>
              <a:cs typeface="Lexend Deca"/>
              <a:sym typeface="Lexend Deca"/>
            </a:endParaRPr>
          </a:p>
        </p:txBody>
      </p:sp>
      <p:pic>
        <p:nvPicPr>
          <p:cNvPr id="143" name="Google Shape;143;p29"/>
          <p:cNvPicPr preferRelativeResize="0"/>
          <p:nvPr/>
        </p:nvPicPr>
        <p:blipFill>
          <a:blip r:embed="rId3">
            <a:alphaModFix/>
          </a:blip>
          <a:stretch>
            <a:fillRect/>
          </a:stretch>
        </p:blipFill>
        <p:spPr>
          <a:xfrm>
            <a:off x="5412525" y="1381137"/>
            <a:ext cx="2857500" cy="238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Introduction to the project</a:t>
            </a:r>
            <a:endParaRPr/>
          </a:p>
        </p:txBody>
      </p:sp>
      <p:sp>
        <p:nvSpPr>
          <p:cNvPr id="149" name="Google Shape;149;p3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0" name="Google Shape;150;p30"/>
          <p:cNvSpPr txBox="1"/>
          <p:nvPr/>
        </p:nvSpPr>
        <p:spPr>
          <a:xfrm>
            <a:off x="890725" y="1117250"/>
            <a:ext cx="1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exend Deca"/>
                <a:ea typeface="Lexend Deca"/>
                <a:cs typeface="Lexend Deca"/>
                <a:sym typeface="Lexend Deca"/>
              </a:rPr>
              <a:t>Dataset we use:</a:t>
            </a:r>
            <a:endParaRPr b="1">
              <a:latin typeface="Lexend Deca"/>
              <a:ea typeface="Lexend Deca"/>
              <a:cs typeface="Lexend Deca"/>
              <a:sym typeface="Lexend Deca"/>
            </a:endParaRPr>
          </a:p>
        </p:txBody>
      </p:sp>
      <p:sp>
        <p:nvSpPr>
          <p:cNvPr id="151" name="Google Shape;151;p30"/>
          <p:cNvSpPr txBox="1"/>
          <p:nvPr/>
        </p:nvSpPr>
        <p:spPr>
          <a:xfrm>
            <a:off x="997875" y="1593150"/>
            <a:ext cx="5117400" cy="1603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 sz="1200">
                <a:highlight>
                  <a:srgbClr val="FFFFFF"/>
                </a:highlight>
                <a:latin typeface="Lexend Deca"/>
                <a:ea typeface="Lexend Deca"/>
                <a:cs typeface="Lexend Deca"/>
                <a:sym typeface="Lexend Deca"/>
              </a:rPr>
              <a:t>Title:</a:t>
            </a:r>
            <a:endParaRPr sz="1200">
              <a:highlight>
                <a:srgbClr val="FFFFFF"/>
              </a:highlight>
              <a:latin typeface="Lexend Deca"/>
              <a:ea typeface="Lexend Deca"/>
              <a:cs typeface="Lexend Deca"/>
              <a:sym typeface="Lexend Deca"/>
            </a:endParaRPr>
          </a:p>
          <a:p>
            <a:pPr indent="0" lvl="0" marL="0" rtl="0" algn="l">
              <a:lnSpc>
                <a:spcPct val="115000"/>
              </a:lnSpc>
              <a:spcBef>
                <a:spcPts val="600"/>
              </a:spcBef>
              <a:spcAft>
                <a:spcPts val="0"/>
              </a:spcAft>
              <a:buNone/>
            </a:pPr>
            <a:r>
              <a:rPr lang="en">
                <a:highlight>
                  <a:srgbClr val="FFFFFF"/>
                </a:highlight>
                <a:latin typeface="Lexend Deca"/>
                <a:ea typeface="Lexend Deca"/>
                <a:cs typeface="Lexend Deca"/>
                <a:sym typeface="Lexend Deca"/>
              </a:rPr>
              <a:t>HR Analytics: Job Change of Data Scientists</a:t>
            </a:r>
            <a:endParaRPr>
              <a:highlight>
                <a:srgbClr val="FFFFFF"/>
              </a:highlight>
              <a:latin typeface="Lexend Deca"/>
              <a:ea typeface="Lexend Deca"/>
              <a:cs typeface="Lexend Deca"/>
              <a:sym typeface="Lexend Deca"/>
            </a:endParaRPr>
          </a:p>
          <a:p>
            <a:pPr indent="-285750" lvl="0" marL="457200" rtl="0" algn="just">
              <a:lnSpc>
                <a:spcPct val="115000"/>
              </a:lnSpc>
              <a:spcBef>
                <a:spcPts val="600"/>
              </a:spcBef>
              <a:spcAft>
                <a:spcPts val="0"/>
              </a:spcAft>
              <a:buClr>
                <a:srgbClr val="B7B7B7"/>
              </a:buClr>
              <a:buSzPts val="900"/>
              <a:buFont typeface="Lexend Deca"/>
              <a:buChar char="➔"/>
            </a:pPr>
            <a:r>
              <a:rPr lang="en" sz="900">
                <a:solidFill>
                  <a:srgbClr val="B7B7B7"/>
                </a:solidFill>
                <a:latin typeface="Lexend Deca"/>
                <a:ea typeface="Lexend Deca"/>
                <a:cs typeface="Lexend Deca"/>
                <a:sym typeface="Lexend Deca"/>
              </a:rPr>
              <a:t>This dataset has been taken from Kaggle (company name unspecified) </a:t>
            </a:r>
            <a:endParaRPr sz="900">
              <a:solidFill>
                <a:srgbClr val="B7B7B7"/>
              </a:solidFill>
              <a:latin typeface="Lexend Deca"/>
              <a:ea typeface="Lexend Deca"/>
              <a:cs typeface="Lexend Deca"/>
              <a:sym typeface="Lexend Deca"/>
            </a:endParaRPr>
          </a:p>
          <a:p>
            <a:pPr indent="-285750" lvl="0" marL="457200" rtl="0" algn="just">
              <a:lnSpc>
                <a:spcPct val="115000"/>
              </a:lnSpc>
              <a:spcBef>
                <a:spcPts val="0"/>
              </a:spcBef>
              <a:spcAft>
                <a:spcPts val="0"/>
              </a:spcAft>
              <a:buClr>
                <a:srgbClr val="B7B7B7"/>
              </a:buClr>
              <a:buSzPts val="900"/>
              <a:buChar char="➔"/>
            </a:pPr>
            <a:r>
              <a:rPr lang="en" sz="900">
                <a:solidFill>
                  <a:srgbClr val="B7B7B7"/>
                </a:solidFill>
                <a:latin typeface="Lexend Deca"/>
                <a:ea typeface="Lexend Deca"/>
                <a:cs typeface="Lexend Deca"/>
                <a:sym typeface="Lexend Deca"/>
              </a:rPr>
              <a:t>Consists of data on candidates undergoing training in the company before joining the firm </a:t>
            </a:r>
            <a:endParaRPr sz="900">
              <a:solidFill>
                <a:srgbClr val="B7B7B7"/>
              </a:solidFill>
              <a:highlight>
                <a:srgbClr val="FFFFFF"/>
              </a:highlight>
              <a:latin typeface="Lexend Deca"/>
              <a:ea typeface="Lexend Deca"/>
              <a:cs typeface="Lexend Deca"/>
              <a:sym typeface="Lexend Deca"/>
            </a:endParaRPr>
          </a:p>
          <a:p>
            <a:pPr indent="0" lvl="0" marL="0" rtl="0" algn="just">
              <a:lnSpc>
                <a:spcPct val="115000"/>
              </a:lnSpc>
              <a:spcBef>
                <a:spcPts val="1200"/>
              </a:spcBef>
              <a:spcAft>
                <a:spcPts val="1200"/>
              </a:spcAft>
              <a:buNone/>
            </a:pPr>
            <a:r>
              <a:t/>
            </a:r>
            <a:endParaRPr sz="1000">
              <a:latin typeface="Lexend Deca"/>
              <a:ea typeface="Lexend Deca"/>
              <a:cs typeface="Lexend Deca"/>
              <a:sym typeface="Lexend Deca"/>
            </a:endParaRPr>
          </a:p>
        </p:txBody>
      </p:sp>
      <p:sp>
        <p:nvSpPr>
          <p:cNvPr id="152" name="Google Shape;152;p30"/>
          <p:cNvSpPr txBox="1"/>
          <p:nvPr/>
        </p:nvSpPr>
        <p:spPr>
          <a:xfrm>
            <a:off x="5459850" y="1276150"/>
            <a:ext cx="23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pic>
        <p:nvPicPr>
          <p:cNvPr id="153" name="Google Shape;153;p30"/>
          <p:cNvPicPr preferRelativeResize="0"/>
          <p:nvPr/>
        </p:nvPicPr>
        <p:blipFill>
          <a:blip r:embed="rId3">
            <a:alphaModFix/>
          </a:blip>
          <a:stretch>
            <a:fillRect/>
          </a:stretch>
        </p:blipFill>
        <p:spPr>
          <a:xfrm>
            <a:off x="5958725" y="1448625"/>
            <a:ext cx="2723925" cy="19916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idx="4294967295" type="ctrTitle"/>
          </p:nvPr>
        </p:nvSpPr>
        <p:spPr>
          <a:xfrm>
            <a:off x="436650" y="720975"/>
            <a:ext cx="8270700" cy="8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800"/>
              <a:t>19,158 Obs. of 14 variables</a:t>
            </a:r>
            <a:endParaRPr sz="4800"/>
          </a:p>
        </p:txBody>
      </p:sp>
      <p:sp>
        <p:nvSpPr>
          <p:cNvPr id="159" name="Google Shape;159;p31"/>
          <p:cNvSpPr txBox="1"/>
          <p:nvPr>
            <p:ph idx="4294967295" type="subTitle"/>
          </p:nvPr>
        </p:nvSpPr>
        <p:spPr>
          <a:xfrm>
            <a:off x="685800" y="1615884"/>
            <a:ext cx="77724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1500">
                <a:latin typeface="Lexend Deca"/>
                <a:ea typeface="Lexend Deca"/>
                <a:cs typeface="Lexend Deca"/>
                <a:sym typeface="Lexend Deca"/>
              </a:rPr>
              <a:t>Structure</a:t>
            </a:r>
            <a:endParaRPr sz="1500">
              <a:latin typeface="Lexend Deca"/>
              <a:ea typeface="Lexend Deca"/>
              <a:cs typeface="Lexend Deca"/>
              <a:sym typeface="Lexend Deca"/>
            </a:endParaRPr>
          </a:p>
        </p:txBody>
      </p:sp>
      <p:sp>
        <p:nvSpPr>
          <p:cNvPr id="160" name="Google Shape;160;p31"/>
          <p:cNvSpPr txBox="1"/>
          <p:nvPr>
            <p:ph idx="4294967295" type="ctrTitle"/>
          </p:nvPr>
        </p:nvSpPr>
        <p:spPr>
          <a:xfrm>
            <a:off x="685800" y="3200700"/>
            <a:ext cx="7772400" cy="8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800"/>
              <a:t>Boolean</a:t>
            </a:r>
            <a:endParaRPr sz="4800"/>
          </a:p>
        </p:txBody>
      </p:sp>
      <p:sp>
        <p:nvSpPr>
          <p:cNvPr id="161" name="Google Shape;161;p31"/>
          <p:cNvSpPr txBox="1"/>
          <p:nvPr>
            <p:ph idx="4294967295" type="subTitle"/>
          </p:nvPr>
        </p:nvSpPr>
        <p:spPr>
          <a:xfrm>
            <a:off x="314100" y="4040200"/>
            <a:ext cx="8569200" cy="463200"/>
          </a:xfrm>
          <a:prstGeom prst="rect">
            <a:avLst/>
          </a:prstGeom>
        </p:spPr>
        <p:txBody>
          <a:bodyPr anchorCtr="0" anchor="t" bIns="0" lIns="0" spcFirstLastPara="1" rIns="0" wrap="square" tIns="0">
            <a:noAutofit/>
          </a:bodyPr>
          <a:lstStyle/>
          <a:p>
            <a:pPr indent="0" lvl="0" marL="0" marR="0" rtl="0" algn="ctr">
              <a:lnSpc>
                <a:spcPct val="115000"/>
              </a:lnSpc>
              <a:spcBef>
                <a:spcPts val="600"/>
              </a:spcBef>
              <a:spcAft>
                <a:spcPts val="0"/>
              </a:spcAft>
              <a:buNone/>
            </a:pPr>
            <a:r>
              <a:rPr lang="en" sz="1500">
                <a:latin typeface="Lexend Deca"/>
                <a:ea typeface="Lexend Deca"/>
                <a:cs typeface="Lexend Deca"/>
                <a:sym typeface="Lexend Deca"/>
              </a:rPr>
              <a:t>Target variable(0-reject the offer, 1-accept the offer)</a:t>
            </a:r>
            <a:endParaRPr sz="1500">
              <a:latin typeface="Lexend Deca"/>
              <a:ea typeface="Lexend Deca"/>
              <a:cs typeface="Lexend Deca"/>
              <a:sym typeface="Lexend Deca"/>
            </a:endParaRPr>
          </a:p>
        </p:txBody>
      </p:sp>
      <p:sp>
        <p:nvSpPr>
          <p:cNvPr id="162" name="Google Shape;162;p31"/>
          <p:cNvSpPr txBox="1"/>
          <p:nvPr>
            <p:ph idx="4294967295" type="ctrTitle"/>
          </p:nvPr>
        </p:nvSpPr>
        <p:spPr>
          <a:xfrm>
            <a:off x="685800" y="1952625"/>
            <a:ext cx="7772400" cy="8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800"/>
              <a:t>10 out of 14</a:t>
            </a:r>
            <a:endParaRPr sz="4800"/>
          </a:p>
        </p:txBody>
      </p:sp>
      <p:sp>
        <p:nvSpPr>
          <p:cNvPr id="163" name="Google Shape;163;p31"/>
          <p:cNvSpPr txBox="1"/>
          <p:nvPr>
            <p:ph idx="4294967295" type="subTitle"/>
          </p:nvPr>
        </p:nvSpPr>
        <p:spPr>
          <a:xfrm>
            <a:off x="685800" y="2847534"/>
            <a:ext cx="7772400" cy="463200"/>
          </a:xfrm>
          <a:prstGeom prst="rect">
            <a:avLst/>
          </a:prstGeom>
        </p:spPr>
        <p:txBody>
          <a:bodyPr anchorCtr="0" anchor="t" bIns="0" lIns="0" spcFirstLastPara="1" rIns="0" wrap="square" tIns="0">
            <a:noAutofit/>
          </a:bodyPr>
          <a:lstStyle/>
          <a:p>
            <a:pPr indent="0" lvl="0" marL="0" marR="0" rtl="0" algn="ctr">
              <a:lnSpc>
                <a:spcPct val="115000"/>
              </a:lnSpc>
              <a:spcBef>
                <a:spcPts val="600"/>
              </a:spcBef>
              <a:spcAft>
                <a:spcPts val="0"/>
              </a:spcAft>
              <a:buNone/>
            </a:pPr>
            <a:r>
              <a:rPr lang="en" sz="1500">
                <a:latin typeface="Lexend Deca"/>
                <a:ea typeface="Lexend Deca"/>
                <a:cs typeface="Lexend Deca"/>
                <a:sym typeface="Lexend Deca"/>
              </a:rPr>
              <a:t>Categorical variables</a:t>
            </a:r>
            <a:endParaRPr sz="1500">
              <a:latin typeface="Lexend Deca"/>
              <a:ea typeface="Lexend Deca"/>
              <a:cs typeface="Lexend Deca"/>
              <a:sym typeface="Lexend Deca"/>
            </a:endParaRPr>
          </a:p>
        </p:txBody>
      </p:sp>
      <p:sp>
        <p:nvSpPr>
          <p:cNvPr id="164" name="Google Shape;164;p3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idx="4294967295" type="ctrTitle"/>
          </p:nvPr>
        </p:nvSpPr>
        <p:spPr>
          <a:xfrm>
            <a:off x="285750" y="1607350"/>
            <a:ext cx="8572500" cy="2104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sz="3600"/>
          </a:p>
          <a:p>
            <a:pPr indent="0" lvl="0" marL="0" rtl="0" algn="ctr">
              <a:lnSpc>
                <a:spcPct val="200000"/>
              </a:lnSpc>
              <a:spcBef>
                <a:spcPts val="0"/>
              </a:spcBef>
              <a:spcAft>
                <a:spcPts val="0"/>
              </a:spcAft>
              <a:buNone/>
            </a:pPr>
            <a:r>
              <a:rPr lang="en" sz="3200"/>
              <a:t>Measures the level of development in cities</a:t>
            </a:r>
            <a:endParaRPr sz="3200"/>
          </a:p>
          <a:p>
            <a:pPr indent="0" lvl="0" marL="0" rtl="0" algn="ctr">
              <a:lnSpc>
                <a:spcPct val="100000"/>
              </a:lnSpc>
              <a:spcBef>
                <a:spcPts val="0"/>
              </a:spcBef>
              <a:spcAft>
                <a:spcPts val="0"/>
              </a:spcAft>
              <a:buNone/>
            </a:pPr>
            <a:r>
              <a:rPr lang="en" sz="3200"/>
              <a:t>Five indices: infrastructure, waste, health, education and city product</a:t>
            </a:r>
            <a:endParaRPr sz="3200"/>
          </a:p>
        </p:txBody>
      </p:sp>
      <p:sp>
        <p:nvSpPr>
          <p:cNvPr id="170" name="Google Shape;170;p32"/>
          <p:cNvSpPr txBox="1"/>
          <p:nvPr>
            <p:ph idx="4294967295" type="subTitle"/>
          </p:nvPr>
        </p:nvSpPr>
        <p:spPr>
          <a:xfrm>
            <a:off x="685800" y="988309"/>
            <a:ext cx="77724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latin typeface="Lexend Deca"/>
                <a:ea typeface="Lexend Deca"/>
                <a:cs typeface="Lexend Deca"/>
                <a:sym typeface="Lexend Deca"/>
              </a:rPr>
              <a:t>City Development Index</a:t>
            </a:r>
            <a:endParaRPr b="1">
              <a:latin typeface="Lexend Deca"/>
              <a:ea typeface="Lexend Deca"/>
              <a:cs typeface="Lexend Deca"/>
              <a:sym typeface="Lexend Deca"/>
            </a:endParaRPr>
          </a:p>
        </p:txBody>
      </p:sp>
      <p:sp>
        <p:nvSpPr>
          <p:cNvPr id="171" name="Google Shape;171;p3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Motivation and Business Problem</a:t>
            </a:r>
            <a:endParaRPr/>
          </a:p>
        </p:txBody>
      </p:sp>
      <p:sp>
        <p:nvSpPr>
          <p:cNvPr id="177" name="Google Shape;177;p3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 name="Google Shape;178;p33"/>
          <p:cNvSpPr txBox="1"/>
          <p:nvPr/>
        </p:nvSpPr>
        <p:spPr>
          <a:xfrm>
            <a:off x="685975" y="1209600"/>
            <a:ext cx="7909200" cy="1126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800">
              <a:latin typeface="Lexend Deca"/>
              <a:ea typeface="Lexend Deca"/>
              <a:cs typeface="Lexend Deca"/>
              <a:sym typeface="Lexend Deca"/>
            </a:endParaRPr>
          </a:p>
          <a:p>
            <a:pPr indent="0" lvl="0" marL="457200" rtl="0" algn="just">
              <a:lnSpc>
                <a:spcPct val="150000"/>
              </a:lnSpc>
              <a:spcBef>
                <a:spcPts val="1200"/>
              </a:spcBef>
              <a:spcAft>
                <a:spcPts val="0"/>
              </a:spcAft>
              <a:buNone/>
            </a:pPr>
            <a:r>
              <a:t/>
            </a:r>
            <a:endParaRPr sz="800">
              <a:latin typeface="Lexend Deca"/>
              <a:ea typeface="Lexend Deca"/>
              <a:cs typeface="Lexend Deca"/>
              <a:sym typeface="Lexend Deca"/>
            </a:endParaRPr>
          </a:p>
          <a:p>
            <a:pPr indent="0" lvl="0" marL="0" rtl="0" algn="l">
              <a:lnSpc>
                <a:spcPct val="115000"/>
              </a:lnSpc>
              <a:spcBef>
                <a:spcPts val="1200"/>
              </a:spcBef>
              <a:spcAft>
                <a:spcPts val="0"/>
              </a:spcAft>
              <a:buNone/>
            </a:pPr>
            <a:r>
              <a:t/>
            </a:r>
            <a:endParaRPr sz="800">
              <a:latin typeface="Lexend Deca"/>
              <a:ea typeface="Lexend Deca"/>
              <a:cs typeface="Lexend Deca"/>
              <a:sym typeface="Lexend Deca"/>
            </a:endParaRPr>
          </a:p>
          <a:p>
            <a:pPr indent="0" lvl="0" marL="0" rtl="0" algn="l">
              <a:lnSpc>
                <a:spcPct val="115000"/>
              </a:lnSpc>
              <a:spcBef>
                <a:spcPts val="0"/>
              </a:spcBef>
              <a:spcAft>
                <a:spcPts val="0"/>
              </a:spcAft>
              <a:buNone/>
            </a:pPr>
            <a:r>
              <a:rPr lang="en" sz="800">
                <a:latin typeface="Lexend Deca"/>
                <a:ea typeface="Lexend Deca"/>
                <a:cs typeface="Lexend Deca"/>
                <a:sym typeface="Lexend Deca"/>
              </a:rPr>
              <a:t>	</a:t>
            </a:r>
            <a:endParaRPr sz="800">
              <a:latin typeface="Lexend Deca"/>
              <a:ea typeface="Lexend Deca"/>
              <a:cs typeface="Lexend Deca"/>
              <a:sym typeface="Lexend Deca"/>
            </a:endParaRPr>
          </a:p>
        </p:txBody>
      </p:sp>
      <p:sp>
        <p:nvSpPr>
          <p:cNvPr id="179" name="Google Shape;179;p33"/>
          <p:cNvSpPr/>
          <p:nvPr/>
        </p:nvSpPr>
        <p:spPr>
          <a:xfrm>
            <a:off x="2994343" y="1135075"/>
            <a:ext cx="2810700" cy="612300"/>
          </a:xfrm>
          <a:prstGeom prst="roundRect">
            <a:avLst>
              <a:gd fmla="val 50000" name="adj"/>
            </a:avLst>
          </a:prstGeom>
          <a:solidFill>
            <a:srgbClr val="0944A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800">
                <a:solidFill>
                  <a:srgbClr val="FFFFFF"/>
                </a:solidFill>
                <a:latin typeface="Lexend Deca"/>
                <a:ea typeface="Lexend Deca"/>
                <a:cs typeface="Lexend Deca"/>
                <a:sym typeface="Lexend Deca"/>
              </a:rPr>
              <a:t>Consists of data on candidates undergoing training in the company before joining the firm</a:t>
            </a:r>
            <a:endParaRPr sz="800">
              <a:solidFill>
                <a:srgbClr val="FFFFFF"/>
              </a:solidFill>
              <a:latin typeface="Lexend Deca"/>
              <a:ea typeface="Lexend Deca"/>
              <a:cs typeface="Lexend Deca"/>
              <a:sym typeface="Lexend Deca"/>
            </a:endParaRPr>
          </a:p>
        </p:txBody>
      </p:sp>
      <p:sp>
        <p:nvSpPr>
          <p:cNvPr id="180" name="Google Shape;180;p33"/>
          <p:cNvSpPr/>
          <p:nvPr/>
        </p:nvSpPr>
        <p:spPr>
          <a:xfrm>
            <a:off x="5819341" y="2167029"/>
            <a:ext cx="1828500" cy="503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exend Deca"/>
                <a:ea typeface="Lexend Deca"/>
                <a:cs typeface="Lexend Deca"/>
                <a:sym typeface="Lexend Deca"/>
              </a:rPr>
              <a:t>Regression</a:t>
            </a:r>
            <a:endParaRPr b="1" sz="1000">
              <a:solidFill>
                <a:srgbClr val="FFFFFF"/>
              </a:solidFill>
              <a:latin typeface="Lexend Deca"/>
              <a:ea typeface="Lexend Deca"/>
              <a:cs typeface="Lexend Deca"/>
              <a:sym typeface="Lexend Deca"/>
            </a:endParaRPr>
          </a:p>
        </p:txBody>
      </p:sp>
      <p:sp>
        <p:nvSpPr>
          <p:cNvPr id="181" name="Google Shape;181;p33"/>
          <p:cNvSpPr/>
          <p:nvPr/>
        </p:nvSpPr>
        <p:spPr>
          <a:xfrm>
            <a:off x="1565849" y="2167030"/>
            <a:ext cx="1777200" cy="503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exend Deca"/>
                <a:ea typeface="Lexend Deca"/>
                <a:cs typeface="Lexend Deca"/>
                <a:sym typeface="Lexend Deca"/>
              </a:rPr>
              <a:t>Classification</a:t>
            </a:r>
            <a:endParaRPr b="1">
              <a:solidFill>
                <a:srgbClr val="FFFFFF"/>
              </a:solidFill>
              <a:latin typeface="Lexend Deca"/>
              <a:ea typeface="Lexend Deca"/>
              <a:cs typeface="Lexend Deca"/>
              <a:sym typeface="Lexend Deca"/>
            </a:endParaRPr>
          </a:p>
        </p:txBody>
      </p:sp>
      <p:sp>
        <p:nvSpPr>
          <p:cNvPr id="182" name="Google Shape;182;p33"/>
          <p:cNvSpPr/>
          <p:nvPr/>
        </p:nvSpPr>
        <p:spPr>
          <a:xfrm>
            <a:off x="605875" y="3189747"/>
            <a:ext cx="1828500" cy="503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Lexend Deca"/>
                <a:ea typeface="Lexend Deca"/>
                <a:cs typeface="Lexend Deca"/>
                <a:sym typeface="Lexend Deca"/>
              </a:rPr>
              <a:t>Identify factors that drive candidates to accept the job</a:t>
            </a:r>
            <a:endParaRPr sz="800">
              <a:solidFill>
                <a:srgbClr val="FFFFFF"/>
              </a:solidFill>
              <a:latin typeface="Lexend Deca"/>
              <a:ea typeface="Lexend Deca"/>
              <a:cs typeface="Lexend Deca"/>
              <a:sym typeface="Lexend Deca"/>
            </a:endParaRPr>
          </a:p>
        </p:txBody>
      </p:sp>
      <p:sp>
        <p:nvSpPr>
          <p:cNvPr id="183" name="Google Shape;183;p33"/>
          <p:cNvSpPr/>
          <p:nvPr/>
        </p:nvSpPr>
        <p:spPr>
          <a:xfrm>
            <a:off x="2940975" y="3173150"/>
            <a:ext cx="1582500" cy="51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Lexend Deca"/>
                <a:ea typeface="Lexend Deca"/>
                <a:cs typeface="Lexend Deca"/>
                <a:sym typeface="Lexend Deca"/>
              </a:rPr>
              <a:t>Predict the probability of a candidate will </a:t>
            </a:r>
            <a:r>
              <a:rPr lang="en" sz="800">
                <a:solidFill>
                  <a:srgbClr val="FFFFFF"/>
                </a:solidFill>
                <a:latin typeface="Lexend Deca"/>
                <a:ea typeface="Lexend Deca"/>
                <a:cs typeface="Lexend Deca"/>
                <a:sym typeface="Lexend Deca"/>
              </a:rPr>
              <a:t>accept</a:t>
            </a:r>
            <a:r>
              <a:rPr lang="en" sz="800">
                <a:solidFill>
                  <a:srgbClr val="FFFFFF"/>
                </a:solidFill>
                <a:latin typeface="Lexend Deca"/>
                <a:ea typeface="Lexend Deca"/>
                <a:cs typeface="Lexend Deca"/>
                <a:sym typeface="Lexend Deca"/>
              </a:rPr>
              <a:t> the offer</a:t>
            </a:r>
            <a:endParaRPr sz="800">
              <a:solidFill>
                <a:srgbClr val="FFFFFF"/>
              </a:solidFill>
              <a:latin typeface="Lexend Deca"/>
              <a:ea typeface="Lexend Deca"/>
              <a:cs typeface="Lexend Deca"/>
              <a:sym typeface="Lexend Deca"/>
            </a:endParaRPr>
          </a:p>
        </p:txBody>
      </p:sp>
      <p:sp>
        <p:nvSpPr>
          <p:cNvPr id="184" name="Google Shape;184;p33"/>
          <p:cNvSpPr/>
          <p:nvPr/>
        </p:nvSpPr>
        <p:spPr>
          <a:xfrm>
            <a:off x="4837288" y="3173150"/>
            <a:ext cx="1582500" cy="51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Lexend Deca"/>
                <a:ea typeface="Lexend Deca"/>
                <a:cs typeface="Lexend Deca"/>
                <a:sym typeface="Lexend Deca"/>
              </a:rPr>
              <a:t>Predict city development index using most important variables from classification models </a:t>
            </a:r>
            <a:endParaRPr sz="800">
              <a:solidFill>
                <a:srgbClr val="FFFFFF"/>
              </a:solidFill>
              <a:latin typeface="Lexend Deca"/>
              <a:ea typeface="Lexend Deca"/>
              <a:cs typeface="Lexend Deca"/>
              <a:sym typeface="Lexend Deca"/>
            </a:endParaRPr>
          </a:p>
        </p:txBody>
      </p:sp>
      <p:sp>
        <p:nvSpPr>
          <p:cNvPr id="185" name="Google Shape;185;p33"/>
          <p:cNvSpPr/>
          <p:nvPr/>
        </p:nvSpPr>
        <p:spPr>
          <a:xfrm>
            <a:off x="6824097" y="3189747"/>
            <a:ext cx="1828500" cy="503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Lexend Deca"/>
                <a:ea typeface="Lexend Deca"/>
                <a:cs typeface="Lexend Deca"/>
                <a:sym typeface="Lexend Deca"/>
              </a:rPr>
              <a:t>Recommend HR teams on best practices for reducing time and costs</a:t>
            </a:r>
            <a:endParaRPr sz="800">
              <a:solidFill>
                <a:srgbClr val="FFFFFF"/>
              </a:solidFill>
              <a:latin typeface="Lexend Deca"/>
              <a:ea typeface="Lexend Deca"/>
              <a:cs typeface="Lexend Deca"/>
              <a:sym typeface="Lexend Deca"/>
            </a:endParaRPr>
          </a:p>
        </p:txBody>
      </p:sp>
      <p:cxnSp>
        <p:nvCxnSpPr>
          <p:cNvPr id="186" name="Google Shape;186;p33"/>
          <p:cNvCxnSpPr>
            <a:stCxn id="179" idx="2"/>
            <a:endCxn id="180" idx="0"/>
          </p:cNvCxnSpPr>
          <p:nvPr/>
        </p:nvCxnSpPr>
        <p:spPr>
          <a:xfrm flipH="1" rot="-5400000">
            <a:off x="5356843" y="790225"/>
            <a:ext cx="419700" cy="2334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87" name="Google Shape;187;p33"/>
          <p:cNvCxnSpPr>
            <a:stCxn id="181" idx="0"/>
            <a:endCxn id="179" idx="2"/>
          </p:cNvCxnSpPr>
          <p:nvPr/>
        </p:nvCxnSpPr>
        <p:spPr>
          <a:xfrm rot="-5400000">
            <a:off x="3217199" y="984580"/>
            <a:ext cx="419700" cy="19452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88" name="Google Shape;188;p33"/>
          <p:cNvCxnSpPr>
            <a:stCxn id="181" idx="2"/>
            <a:endCxn id="183" idx="0"/>
          </p:cNvCxnSpPr>
          <p:nvPr/>
        </p:nvCxnSpPr>
        <p:spPr>
          <a:xfrm flipH="1" rot="-5400000">
            <a:off x="2841749" y="2282830"/>
            <a:ext cx="503100" cy="1277700"/>
          </a:xfrm>
          <a:prstGeom prst="bentConnector3">
            <a:avLst>
              <a:gd fmla="val 49992" name="adj1"/>
            </a:avLst>
          </a:prstGeom>
          <a:noFill/>
          <a:ln cap="flat" cmpd="sng" w="9525">
            <a:solidFill>
              <a:srgbClr val="C2C2C2"/>
            </a:solidFill>
            <a:prstDash val="solid"/>
            <a:round/>
            <a:headEnd len="sm" w="sm" type="none"/>
            <a:tailEnd len="sm" w="sm" type="none"/>
          </a:ln>
        </p:spPr>
      </p:cxnSp>
      <p:cxnSp>
        <p:nvCxnSpPr>
          <p:cNvPr id="189" name="Google Shape;189;p33"/>
          <p:cNvCxnSpPr>
            <a:stCxn id="182" idx="0"/>
            <a:endCxn id="181" idx="2"/>
          </p:cNvCxnSpPr>
          <p:nvPr/>
        </p:nvCxnSpPr>
        <p:spPr>
          <a:xfrm rot="-5400000">
            <a:off x="1727425" y="2462847"/>
            <a:ext cx="519600" cy="9342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190" name="Google Shape;190;p33"/>
          <p:cNvCxnSpPr>
            <a:stCxn id="180" idx="2"/>
            <a:endCxn id="185" idx="0"/>
          </p:cNvCxnSpPr>
          <p:nvPr/>
        </p:nvCxnSpPr>
        <p:spPr>
          <a:xfrm flipH="1" rot="-5400000">
            <a:off x="6976141" y="2427579"/>
            <a:ext cx="519600" cy="10047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191" name="Google Shape;191;p33"/>
          <p:cNvCxnSpPr>
            <a:stCxn id="184" idx="0"/>
            <a:endCxn id="180" idx="2"/>
          </p:cNvCxnSpPr>
          <p:nvPr/>
        </p:nvCxnSpPr>
        <p:spPr>
          <a:xfrm rot="-5400000">
            <a:off x="5929588" y="2369000"/>
            <a:ext cx="503100" cy="1105200"/>
          </a:xfrm>
          <a:prstGeom prst="bentConnector3">
            <a:avLst>
              <a:gd fmla="val 49992"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Data Cleaning</a:t>
            </a:r>
            <a:endParaRPr sz="2300"/>
          </a:p>
        </p:txBody>
      </p:sp>
      <p:sp>
        <p:nvSpPr>
          <p:cNvPr id="197" name="Google Shape;197;p34"/>
          <p:cNvSpPr txBox="1"/>
          <p:nvPr>
            <p:ph idx="1" type="body"/>
          </p:nvPr>
        </p:nvSpPr>
        <p:spPr>
          <a:xfrm>
            <a:off x="890700" y="1200150"/>
            <a:ext cx="22995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Last new job</a:t>
            </a:r>
            <a:endParaRPr b="1" sz="1100">
              <a:latin typeface="Lexend Deca"/>
              <a:ea typeface="Lexend Deca"/>
              <a:cs typeface="Lexend Deca"/>
              <a:sym typeface="Lexend Deca"/>
            </a:endParaRPr>
          </a:p>
          <a:p>
            <a:pPr indent="-298450" lvl="0" marL="457200" rtl="0" algn="l">
              <a:spcBef>
                <a:spcPts val="600"/>
              </a:spcBef>
              <a:spcAft>
                <a:spcPts val="0"/>
              </a:spcAft>
              <a:buSzPts val="1100"/>
              <a:buFont typeface="Lexend Deca"/>
              <a:buChar char="⬩"/>
            </a:pPr>
            <a:r>
              <a:rPr lang="en" sz="1100">
                <a:latin typeface="Lexend Deca"/>
                <a:ea typeface="Lexend Deca"/>
                <a:cs typeface="Lexend Deca"/>
                <a:sym typeface="Lexend Deca"/>
              </a:rPr>
              <a:t>Never → 0</a:t>
            </a:r>
            <a:endParaRPr sz="1100">
              <a:latin typeface="Lexend Deca"/>
              <a:ea typeface="Lexend Deca"/>
              <a:cs typeface="Lexend Deca"/>
              <a:sym typeface="Lexend Deca"/>
            </a:endParaRPr>
          </a:p>
          <a:p>
            <a:pPr indent="-298450" lvl="0" marL="457200" rtl="0" algn="l">
              <a:spcBef>
                <a:spcPts val="0"/>
              </a:spcBef>
              <a:spcAft>
                <a:spcPts val="0"/>
              </a:spcAft>
              <a:buSzPts val="1100"/>
              <a:buFont typeface="Lexend Deca"/>
              <a:buChar char="⬩"/>
            </a:pPr>
            <a:r>
              <a:rPr lang="en" sz="1100">
                <a:latin typeface="Lexend Deca"/>
                <a:ea typeface="Lexend Deca"/>
                <a:cs typeface="Lexend Deca"/>
                <a:sym typeface="Lexend Deca"/>
              </a:rPr>
              <a:t>NA → 0</a:t>
            </a:r>
            <a:endParaRPr sz="1100">
              <a:latin typeface="Lexend Deca"/>
              <a:ea typeface="Lexend Deca"/>
              <a:cs typeface="Lexend Deca"/>
              <a:sym typeface="Lexend Deca"/>
            </a:endParaRPr>
          </a:p>
          <a:p>
            <a:pPr indent="-298450" lvl="0" marL="457200" rtl="0" algn="l">
              <a:spcBef>
                <a:spcPts val="0"/>
              </a:spcBef>
              <a:spcAft>
                <a:spcPts val="0"/>
              </a:spcAft>
              <a:buSzPts val="1100"/>
              <a:buChar char="⬩"/>
            </a:pPr>
            <a:r>
              <a:rPr lang="en" sz="1100">
                <a:latin typeface="Lexend Deca"/>
                <a:ea typeface="Lexend Deca"/>
                <a:cs typeface="Lexend Deca"/>
                <a:sym typeface="Lexend Deca"/>
              </a:rPr>
              <a:t>Greater than 4 →</a:t>
            </a:r>
            <a:r>
              <a:rPr b="1" lang="en" sz="1100">
                <a:latin typeface="Lexend Deca"/>
                <a:ea typeface="Lexend Deca"/>
                <a:cs typeface="Lexend Deca"/>
                <a:sym typeface="Lexend Deca"/>
              </a:rPr>
              <a:t> </a:t>
            </a:r>
            <a:r>
              <a:rPr lang="en" sz="1100">
                <a:latin typeface="Lexend Deca"/>
                <a:ea typeface="Lexend Deca"/>
                <a:cs typeface="Lexend Deca"/>
                <a:sym typeface="Lexend Deca"/>
              </a:rPr>
              <a:t>5</a:t>
            </a:r>
            <a:endParaRPr sz="1100">
              <a:latin typeface="Lexend Deca"/>
              <a:ea typeface="Lexend Deca"/>
              <a:cs typeface="Lexend Deca"/>
              <a:sym typeface="Lexend Deca"/>
            </a:endParaRPr>
          </a:p>
        </p:txBody>
      </p:sp>
      <p:sp>
        <p:nvSpPr>
          <p:cNvPr id="198" name="Google Shape;198;p34"/>
          <p:cNvSpPr txBox="1"/>
          <p:nvPr>
            <p:ph idx="2" type="body"/>
          </p:nvPr>
        </p:nvSpPr>
        <p:spPr>
          <a:xfrm>
            <a:off x="3390025" y="1200150"/>
            <a:ext cx="22995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Education level</a:t>
            </a:r>
            <a:endParaRPr b="1" sz="1100">
              <a:latin typeface="Lexend Deca"/>
              <a:ea typeface="Lexend Deca"/>
              <a:cs typeface="Lexend Deca"/>
              <a:sym typeface="Lexend Deca"/>
            </a:endParaRPr>
          </a:p>
          <a:p>
            <a:pPr indent="-298450" lvl="0" marL="457200" rtl="0" algn="l">
              <a:spcBef>
                <a:spcPts val="600"/>
              </a:spcBef>
              <a:spcAft>
                <a:spcPts val="0"/>
              </a:spcAft>
              <a:buSzPts val="1100"/>
              <a:buFont typeface="Lexend Deca"/>
              <a:buChar char="⬩"/>
            </a:pPr>
            <a:r>
              <a:rPr lang="en" sz="1100">
                <a:latin typeface="Lexend Deca"/>
                <a:ea typeface="Lexend Deca"/>
                <a:cs typeface="Lexend Deca"/>
                <a:sym typeface="Lexend Deca"/>
              </a:rPr>
              <a:t>Drop “primary school” variable</a:t>
            </a:r>
            <a:endParaRPr sz="1100">
              <a:latin typeface="Lexend Deca"/>
              <a:ea typeface="Lexend Deca"/>
              <a:cs typeface="Lexend Deca"/>
              <a:sym typeface="Lexend Deca"/>
            </a:endParaRPr>
          </a:p>
        </p:txBody>
      </p:sp>
      <p:sp>
        <p:nvSpPr>
          <p:cNvPr id="199" name="Google Shape;199;p34"/>
          <p:cNvSpPr txBox="1"/>
          <p:nvPr>
            <p:ph idx="3" type="body"/>
          </p:nvPr>
        </p:nvSpPr>
        <p:spPr>
          <a:xfrm>
            <a:off x="5889350" y="1200150"/>
            <a:ext cx="22995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Company size</a:t>
            </a:r>
            <a:endParaRPr b="1" sz="1100">
              <a:latin typeface="Lexend Deca"/>
              <a:ea typeface="Lexend Deca"/>
              <a:cs typeface="Lexend Deca"/>
              <a:sym typeface="Lexend Deca"/>
            </a:endParaRPr>
          </a:p>
          <a:p>
            <a:pPr indent="-298450" lvl="0" marL="457200" rtl="0" algn="l">
              <a:spcBef>
                <a:spcPts val="600"/>
              </a:spcBef>
              <a:spcAft>
                <a:spcPts val="0"/>
              </a:spcAft>
              <a:buSzPts val="1100"/>
              <a:buChar char="⬩"/>
            </a:pPr>
            <a:r>
              <a:rPr lang="en" sz="1100">
                <a:latin typeface="Lexend Deca"/>
                <a:ea typeface="Lexend Deca"/>
                <a:cs typeface="Lexend Deca"/>
                <a:sym typeface="Lexend Deca"/>
              </a:rPr>
              <a:t>Less than 10 → 0-9</a:t>
            </a:r>
            <a:endParaRPr sz="1100">
              <a:latin typeface="Lexend Deca"/>
              <a:ea typeface="Lexend Deca"/>
              <a:cs typeface="Lexend Deca"/>
              <a:sym typeface="Lexend Deca"/>
            </a:endParaRPr>
          </a:p>
          <a:p>
            <a:pPr indent="-298450" lvl="0" marL="457200" rtl="0" algn="l">
              <a:spcBef>
                <a:spcPts val="0"/>
              </a:spcBef>
              <a:spcAft>
                <a:spcPts val="0"/>
              </a:spcAft>
              <a:buSzPts val="1100"/>
              <a:buFont typeface="Lexend Deca"/>
              <a:buChar char="⬩"/>
            </a:pPr>
            <a:r>
              <a:rPr lang="en" sz="1100">
                <a:latin typeface="Lexend Deca"/>
                <a:ea typeface="Lexend Deca"/>
                <a:cs typeface="Lexend Deca"/>
                <a:sym typeface="Lexend Deca"/>
              </a:rPr>
              <a:t>10/49 → 10-49</a:t>
            </a:r>
            <a:endParaRPr sz="1100">
              <a:latin typeface="Lexend Deca"/>
              <a:ea typeface="Lexend Deca"/>
              <a:cs typeface="Lexend Deca"/>
              <a:sym typeface="Lexend Deca"/>
            </a:endParaRPr>
          </a:p>
          <a:p>
            <a:pPr indent="-298450" lvl="0" marL="457200" rtl="0" algn="l">
              <a:spcBef>
                <a:spcPts val="0"/>
              </a:spcBef>
              <a:spcAft>
                <a:spcPts val="0"/>
              </a:spcAft>
              <a:buSzPts val="1100"/>
              <a:buChar char="⬩"/>
            </a:pPr>
            <a:r>
              <a:rPr lang="en" sz="1100">
                <a:latin typeface="Lexend Deca"/>
                <a:ea typeface="Lexend Deca"/>
                <a:cs typeface="Lexend Deca"/>
                <a:sym typeface="Lexend Deca"/>
              </a:rPr>
              <a:t>NA → 50-99 </a:t>
            </a:r>
            <a:br>
              <a:rPr lang="en" sz="1100">
                <a:latin typeface="Lexend Deca"/>
                <a:ea typeface="Lexend Deca"/>
                <a:cs typeface="Lexend Deca"/>
                <a:sym typeface="Lexend Deca"/>
              </a:rPr>
            </a:br>
            <a:r>
              <a:rPr lang="en" sz="1100">
                <a:latin typeface="Lexend Deca"/>
                <a:ea typeface="Lexend Deca"/>
                <a:cs typeface="Lexend Deca"/>
                <a:sym typeface="Lexend Deca"/>
              </a:rPr>
              <a:t>(Replaced with the mode)</a:t>
            </a:r>
            <a:endParaRPr sz="1100">
              <a:latin typeface="Lexend Deca"/>
              <a:ea typeface="Lexend Deca"/>
              <a:cs typeface="Lexend Deca"/>
              <a:sym typeface="Lexend Deca"/>
            </a:endParaRPr>
          </a:p>
          <a:p>
            <a:pPr indent="0" lvl="0" marL="0" rtl="0" algn="l">
              <a:spcBef>
                <a:spcPts val="600"/>
              </a:spcBef>
              <a:spcAft>
                <a:spcPts val="0"/>
              </a:spcAft>
              <a:buNone/>
            </a:pPr>
            <a:r>
              <a:t/>
            </a:r>
            <a:endParaRPr sz="1100">
              <a:latin typeface="Lexend Deca"/>
              <a:ea typeface="Lexend Deca"/>
              <a:cs typeface="Lexend Deca"/>
              <a:sym typeface="Lexend Deca"/>
            </a:endParaRPr>
          </a:p>
        </p:txBody>
      </p:sp>
      <p:sp>
        <p:nvSpPr>
          <p:cNvPr id="200" name="Google Shape;200;p3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1" name="Google Shape;201;p34"/>
          <p:cNvSpPr txBox="1"/>
          <p:nvPr>
            <p:ph idx="1" type="body"/>
          </p:nvPr>
        </p:nvSpPr>
        <p:spPr>
          <a:xfrm>
            <a:off x="890700" y="2495550"/>
            <a:ext cx="22995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Enrollment university</a:t>
            </a:r>
            <a:endParaRPr b="1" sz="1100">
              <a:latin typeface="Lexend Deca"/>
              <a:ea typeface="Lexend Deca"/>
              <a:cs typeface="Lexend Deca"/>
              <a:sym typeface="Lexend Deca"/>
            </a:endParaRPr>
          </a:p>
          <a:p>
            <a:pPr indent="-298450" lvl="0" marL="457200" rtl="0" algn="l">
              <a:spcBef>
                <a:spcPts val="600"/>
              </a:spcBef>
              <a:spcAft>
                <a:spcPts val="0"/>
              </a:spcAft>
              <a:buSzPts val="1100"/>
              <a:buChar char="⬩"/>
            </a:pPr>
            <a:r>
              <a:rPr lang="en" sz="1100">
                <a:latin typeface="Lexend Deca"/>
                <a:ea typeface="Lexend Deca"/>
                <a:cs typeface="Lexend Deca"/>
                <a:sym typeface="Lexend Deca"/>
              </a:rPr>
              <a:t>NA values → no university enrollment</a:t>
            </a:r>
            <a:endParaRPr sz="1100">
              <a:latin typeface="Lexend Deca"/>
              <a:ea typeface="Lexend Deca"/>
              <a:cs typeface="Lexend Deca"/>
              <a:sym typeface="Lexend Deca"/>
            </a:endParaRPr>
          </a:p>
        </p:txBody>
      </p:sp>
      <p:sp>
        <p:nvSpPr>
          <p:cNvPr id="202" name="Google Shape;202;p34"/>
          <p:cNvSpPr txBox="1"/>
          <p:nvPr>
            <p:ph idx="2" type="body"/>
          </p:nvPr>
        </p:nvSpPr>
        <p:spPr>
          <a:xfrm>
            <a:off x="3390025" y="2495550"/>
            <a:ext cx="22995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Experience</a:t>
            </a:r>
            <a:endParaRPr b="1" sz="1100">
              <a:latin typeface="Lexend Deca"/>
              <a:ea typeface="Lexend Deca"/>
              <a:cs typeface="Lexend Deca"/>
              <a:sym typeface="Lexend Deca"/>
            </a:endParaRPr>
          </a:p>
          <a:p>
            <a:pPr indent="-298450" lvl="0" marL="457200" rtl="0" algn="l">
              <a:spcBef>
                <a:spcPts val="600"/>
              </a:spcBef>
              <a:spcAft>
                <a:spcPts val="0"/>
              </a:spcAft>
              <a:buSzPts val="1100"/>
              <a:buChar char="⬩"/>
            </a:pPr>
            <a:r>
              <a:rPr lang="en" sz="1100">
                <a:latin typeface="Lexend Deca"/>
                <a:ea typeface="Lexend Deca"/>
                <a:cs typeface="Lexend Deca"/>
                <a:sym typeface="Lexend Deca"/>
              </a:rPr>
              <a:t>Greater than 20 → 21</a:t>
            </a:r>
            <a:endParaRPr sz="1100">
              <a:latin typeface="Lexend Deca"/>
              <a:ea typeface="Lexend Deca"/>
              <a:cs typeface="Lexend Deca"/>
              <a:sym typeface="Lexend Deca"/>
            </a:endParaRPr>
          </a:p>
          <a:p>
            <a:pPr indent="-298450" lvl="0" marL="457200" rtl="0" algn="l">
              <a:spcBef>
                <a:spcPts val="0"/>
              </a:spcBef>
              <a:spcAft>
                <a:spcPts val="0"/>
              </a:spcAft>
              <a:buSzPts val="1100"/>
              <a:buChar char="⬩"/>
            </a:pPr>
            <a:r>
              <a:rPr lang="en" sz="1100">
                <a:latin typeface="Lexend Deca"/>
                <a:ea typeface="Lexend Deca"/>
                <a:cs typeface="Lexend Deca"/>
                <a:sym typeface="Lexend Deca"/>
              </a:rPr>
              <a:t>Less than 1 → 0</a:t>
            </a:r>
            <a:endParaRPr sz="1100">
              <a:latin typeface="Lexend Deca"/>
              <a:ea typeface="Lexend Deca"/>
              <a:cs typeface="Lexend Deca"/>
              <a:sym typeface="Lexend Deca"/>
            </a:endParaRPr>
          </a:p>
        </p:txBody>
      </p:sp>
      <p:sp>
        <p:nvSpPr>
          <p:cNvPr id="203" name="Google Shape;203;p34"/>
          <p:cNvSpPr txBox="1"/>
          <p:nvPr>
            <p:ph idx="3" type="body"/>
          </p:nvPr>
        </p:nvSpPr>
        <p:spPr>
          <a:xfrm>
            <a:off x="5889350" y="2495550"/>
            <a:ext cx="2494200" cy="118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latin typeface="Lexend Deca"/>
                <a:ea typeface="Lexend Deca"/>
                <a:cs typeface="Lexend Deca"/>
                <a:sym typeface="Lexend Deca"/>
              </a:rPr>
              <a:t>Final </a:t>
            </a:r>
            <a:r>
              <a:rPr b="1" lang="en" sz="1100">
                <a:latin typeface="Lexend Deca"/>
                <a:ea typeface="Lexend Deca"/>
                <a:cs typeface="Lexend Deca"/>
                <a:sym typeface="Lexend Deca"/>
              </a:rPr>
              <a:t>step</a:t>
            </a:r>
            <a:endParaRPr b="1" sz="1100">
              <a:latin typeface="Lexend Deca"/>
              <a:ea typeface="Lexend Deca"/>
              <a:cs typeface="Lexend Deca"/>
              <a:sym typeface="Lexend Deca"/>
            </a:endParaRPr>
          </a:p>
          <a:p>
            <a:pPr indent="-298450" lvl="0" marL="457200" rtl="0" algn="l">
              <a:spcBef>
                <a:spcPts val="600"/>
              </a:spcBef>
              <a:spcAft>
                <a:spcPts val="0"/>
              </a:spcAft>
              <a:buSzPts val="1100"/>
              <a:buFont typeface="Lexend Deca"/>
              <a:buChar char="⬩"/>
            </a:pPr>
            <a:r>
              <a:rPr lang="en" sz="1100">
                <a:latin typeface="Lexend Deca"/>
                <a:ea typeface="Lexend Deca"/>
                <a:cs typeface="Lexend Deca"/>
                <a:sym typeface="Lexend Deca"/>
              </a:rPr>
              <a:t>Drop remaining NA values </a:t>
            </a:r>
            <a:endParaRPr sz="1100">
              <a:latin typeface="Lexend Deca"/>
              <a:ea typeface="Lexend Deca"/>
              <a:cs typeface="Lexend Deca"/>
              <a:sym typeface="Lexend Deca"/>
            </a:endParaRPr>
          </a:p>
          <a:p>
            <a:pPr indent="-298450" lvl="0" marL="457200" rtl="0" algn="l">
              <a:spcBef>
                <a:spcPts val="0"/>
              </a:spcBef>
              <a:spcAft>
                <a:spcPts val="0"/>
              </a:spcAft>
              <a:buSzPts val="1100"/>
              <a:buFont typeface="Lexend Deca"/>
              <a:buChar char="⬩"/>
            </a:pPr>
            <a:r>
              <a:rPr lang="en" sz="1100">
                <a:latin typeface="Lexend Deca"/>
                <a:ea typeface="Lexend Deca"/>
                <a:cs typeface="Lexend Deca"/>
                <a:sym typeface="Lexend Deca"/>
              </a:rPr>
              <a:t>Encode categorical variables into numerical variables </a:t>
            </a:r>
            <a:r>
              <a:rPr lang="en" sz="1100">
                <a:latin typeface="Lexend Deca"/>
                <a:ea typeface="Lexend Deca"/>
                <a:cs typeface="Lexend Deca"/>
                <a:sym typeface="Lexend Deca"/>
              </a:rPr>
              <a:t>before</a:t>
            </a:r>
            <a:r>
              <a:rPr lang="en" sz="1100">
                <a:latin typeface="Lexend Deca"/>
                <a:ea typeface="Lexend Deca"/>
                <a:cs typeface="Lexend Deca"/>
                <a:sym typeface="Lexend Deca"/>
              </a:rPr>
              <a:t> fitting models</a:t>
            </a:r>
            <a:endParaRPr sz="1100">
              <a:latin typeface="Lexend Deca"/>
              <a:ea typeface="Lexend Deca"/>
              <a:cs typeface="Lexend Deca"/>
              <a:sym typeface="Lexend Deca"/>
            </a:endParaRPr>
          </a:p>
          <a:p>
            <a:pPr indent="0" lvl="0" marL="0" rtl="0" algn="l">
              <a:spcBef>
                <a:spcPts val="600"/>
              </a:spcBef>
              <a:spcAft>
                <a:spcPts val="0"/>
              </a:spcAft>
              <a:buNone/>
            </a:pPr>
            <a:r>
              <a:t/>
            </a:r>
            <a:endParaRPr sz="1100">
              <a:latin typeface="Lexend Deca"/>
              <a:ea typeface="Lexend Deca"/>
              <a:cs typeface="Lexend Deca"/>
              <a:sym typeface="Lexend De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548700" y="354712"/>
            <a:ext cx="8046600" cy="490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300"/>
              <a:t>Exploratory Data Analysis - Training Hours</a:t>
            </a:r>
            <a:endParaRPr sz="2300"/>
          </a:p>
        </p:txBody>
      </p:sp>
      <p:sp>
        <p:nvSpPr>
          <p:cNvPr id="209" name="Google Shape;209;p3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0" name="Google Shape;210;p35"/>
          <p:cNvPicPr preferRelativeResize="0"/>
          <p:nvPr/>
        </p:nvPicPr>
        <p:blipFill>
          <a:blip r:embed="rId3">
            <a:alphaModFix/>
          </a:blip>
          <a:stretch>
            <a:fillRect/>
          </a:stretch>
        </p:blipFill>
        <p:spPr>
          <a:xfrm>
            <a:off x="2167275" y="914675"/>
            <a:ext cx="4746224" cy="3270575"/>
          </a:xfrm>
          <a:prstGeom prst="rect">
            <a:avLst/>
          </a:prstGeom>
          <a:noFill/>
          <a:ln>
            <a:noFill/>
          </a:ln>
        </p:spPr>
      </p:pic>
      <p:sp>
        <p:nvSpPr>
          <p:cNvPr id="211" name="Google Shape;211;p35"/>
          <p:cNvSpPr txBox="1"/>
          <p:nvPr>
            <p:ph idx="3" type="body"/>
          </p:nvPr>
        </p:nvSpPr>
        <p:spPr>
          <a:xfrm>
            <a:off x="3716775" y="1195350"/>
            <a:ext cx="2964600" cy="6636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n" sz="900">
                <a:latin typeface="Lexend Deca"/>
                <a:ea typeface="Lexend Deca"/>
                <a:cs typeface="Lexend Deca"/>
                <a:sym typeface="Lexend Deca"/>
              </a:rPr>
              <a:t>The red line represents the mean number of training hours (approximately around 70 hours)</a:t>
            </a:r>
            <a:endParaRPr sz="900">
              <a:latin typeface="Lexend Deca"/>
              <a:ea typeface="Lexend Deca"/>
              <a:cs typeface="Lexend Deca"/>
              <a:sym typeface="Lexend Deca"/>
            </a:endParaRPr>
          </a:p>
          <a:p>
            <a:pPr indent="0" lvl="0" marL="457200" rtl="0" algn="just">
              <a:spcBef>
                <a:spcPts val="600"/>
              </a:spcBef>
              <a:spcAft>
                <a:spcPts val="0"/>
              </a:spcAft>
              <a:buNone/>
            </a:pPr>
            <a:r>
              <a:t/>
            </a:r>
            <a:endParaRPr sz="900">
              <a:latin typeface="Lexend Deca"/>
              <a:ea typeface="Lexend Deca"/>
              <a:cs typeface="Lexend Deca"/>
              <a:sym typeface="Lexend Deca"/>
            </a:endParaRPr>
          </a:p>
          <a:p>
            <a:pPr indent="0" lvl="0" marL="0" rtl="0" algn="just">
              <a:spcBef>
                <a:spcPts val="600"/>
              </a:spcBef>
              <a:spcAft>
                <a:spcPts val="0"/>
              </a:spcAft>
              <a:buNone/>
            </a:pPr>
            <a:r>
              <a:t/>
            </a:r>
            <a:endParaRPr sz="1100">
              <a:latin typeface="Lexend Deca"/>
              <a:ea typeface="Lexend Deca"/>
              <a:cs typeface="Lexend Deca"/>
              <a:sym typeface="Lexend Dec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sino template">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